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4" r:id="rId3"/>
    <p:sldId id="275" r:id="rId4"/>
    <p:sldId id="276" r:id="rId5"/>
    <p:sldId id="272" r:id="rId6"/>
    <p:sldId id="266" r:id="rId7"/>
    <p:sldId id="328" r:id="rId8"/>
    <p:sldId id="327" r:id="rId9"/>
    <p:sldId id="329" r:id="rId10"/>
    <p:sldId id="307" r:id="rId11"/>
    <p:sldId id="308" r:id="rId12"/>
    <p:sldId id="289" r:id="rId13"/>
    <p:sldId id="261" r:id="rId14"/>
    <p:sldId id="262" r:id="rId15"/>
    <p:sldId id="267" r:id="rId16"/>
    <p:sldId id="268" r:id="rId17"/>
    <p:sldId id="269" r:id="rId18"/>
    <p:sldId id="270" r:id="rId19"/>
    <p:sldId id="309" r:id="rId20"/>
    <p:sldId id="326" r:id="rId21"/>
    <p:sldId id="313" r:id="rId22"/>
    <p:sldId id="325" r:id="rId23"/>
    <p:sldId id="323" r:id="rId24"/>
    <p:sldId id="331" r:id="rId25"/>
    <p:sldId id="32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3399"/>
    <a:srgbClr val="1E88A9"/>
    <a:srgbClr val="FF6600"/>
    <a:srgbClr val="FF9966"/>
    <a:srgbClr val="C6E1E7"/>
    <a:srgbClr val="3366FF"/>
    <a:srgbClr val="000066"/>
    <a:srgbClr val="3B677A"/>
    <a:srgbClr val="004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\work\DOCUMENT\DOHODS\2020\&#1041;&#1070;&#1044;&#1046;&#1045;&#1058;%202020-2022\&#1048;&#1057;&#1055;&#1054;&#1051;&#1053;&#1045;&#1053;&#1048;&#1045;%20&#1073;&#1102;&#1076;&#1078;&#1077;&#1090;&#1072;\&#1054;&#1090;&#1095;&#1077;&#1090;&#1099;%20&#1087;&#1086;%20&#1080;&#1089;&#1087;&#1086;&#1083;&#1085;&#1077;&#1085;&#1080;&#1102;%20&#1052;&#1041;%20&#1079;&#1072;%202020%20&#1075;&#1086;&#1076;\&#1074;%20&#1043;&#1057;&#1044;%20&#1079;&#1072;%202020%20&#1075;&#1086;&#1076;\&#1055;&#1091;&#1073;&#1083;&#1080;&#1095;&#1085;&#1099;&#1077;%20&#1089;&#1083;&#1091;&#1096;&#1072;&#1085;&#1080;&#1103;\&#1056;&#1072;&#1073;&#1086;&#1095;&#1080;&#1077;%20&#1084;&#1072;&#1090;&#1077;&#1088;&#1080;&#1072;&#1083;&#1099;\&#1082;%20&#1089;&#1083;&#1072;&#1081;&#1076;&#1072;&#1084;%20&#1086;&#1073;%20&#1080;&#1089;&#1087;.2020&#107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\work\DOCUMENT\DOHODS\2020\&#1041;&#1070;&#1044;&#1046;&#1045;&#1058;%202020-2022\&#1048;&#1057;&#1055;&#1054;&#1051;&#1053;&#1045;&#1053;&#1048;&#1045;%20&#1073;&#1102;&#1076;&#1078;&#1077;&#1090;&#1072;\&#1054;&#1090;&#1095;&#1077;&#1090;&#1099;%20&#1087;&#1086;%20&#1080;&#1089;&#1087;&#1086;&#1083;&#1085;&#1077;&#1085;&#1080;&#1102;%20&#1052;&#1041;%20&#1079;&#1072;%202020%20&#1075;&#1086;&#1076;\&#1074;%20&#1043;&#1057;&#1044;%20&#1079;&#1072;%202020%20&#1075;&#1086;&#1076;\&#1055;&#1091;&#1073;&#1083;&#1080;&#1095;&#1085;&#1099;&#1077;%20&#1089;&#1083;&#1091;&#1096;&#1072;&#1085;&#1080;&#1103;\&#1056;&#1072;&#1073;&#1086;&#1095;&#1080;&#1077;%20&#1084;&#1072;&#1090;&#1077;&#1088;&#1080;&#1072;&#1083;&#1099;\&#1082;%20&#1089;&#1083;&#1072;&#1081;&#1076;&#1072;&#1084;%20&#1086;&#1073;%20&#1080;&#1089;&#1087;.2020&#107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\work\DOCUMENT\DOHODS\2020\&#1041;&#1070;&#1044;&#1046;&#1045;&#1058;%202020-2022\&#1048;&#1057;&#1055;&#1054;&#1051;&#1053;&#1045;&#1053;&#1048;&#1045;%20&#1073;&#1102;&#1076;&#1078;&#1077;&#1090;&#1072;\&#1054;&#1090;&#1095;&#1077;&#1090;&#1099;%20&#1087;&#1086;%20&#1080;&#1089;&#1087;&#1086;&#1083;&#1085;&#1077;&#1085;&#1080;&#1102;%20&#1052;&#1041;%20&#1079;&#1072;%202020%20&#1075;&#1086;&#1076;\&#1074;%20&#1043;&#1057;&#1044;%20&#1079;&#1072;%202020%20&#1075;&#1086;&#1076;\&#1055;&#1091;&#1073;&#1083;&#1080;&#1095;&#1085;&#1099;&#1077;%20&#1089;&#1083;&#1091;&#1096;&#1072;&#1085;&#1080;&#1103;\&#1056;&#1072;&#1073;&#1086;&#1095;&#1080;&#1077;%20&#1084;&#1072;&#1090;&#1077;&#1088;&#1080;&#1072;&#1083;&#1099;\&#1082;%20&#1089;&#1083;&#1072;&#1081;&#1076;&#1072;&#1084;%20&#1086;&#1073;%20&#1080;&#1089;&#1087;.2020&#1075;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openxmlformats.org/officeDocument/2006/relationships/image" Target="../media/image34.jpg"/><Relationship Id="rId1" Type="http://schemas.openxmlformats.org/officeDocument/2006/relationships/package" Target="../embeddings/_____Microsoft_Excel5.xlsx"/><Relationship Id="rId4" Type="http://schemas.microsoft.com/office/2011/relationships/chartColorStyle" Target="colors6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openxmlformats.org/officeDocument/2006/relationships/image" Target="../media/image36.jpeg"/><Relationship Id="rId1" Type="http://schemas.openxmlformats.org/officeDocument/2006/relationships/package" Target="../embeddings/_____Microsoft_Excel6.xlsx"/><Relationship Id="rId4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 СЛАЙДАМ'!$B$26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'К СЛАЙДАМ'!$A$27:$A$32</c:f>
              <c:strCache>
                <c:ptCount val="6"/>
                <c:pt idx="0">
                  <c:v>ДОХОДЫ 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 ВСЕГО</c:v>
                </c:pt>
                <c:pt idx="5">
                  <c:v>ДЕФИЦИТ</c:v>
                </c:pt>
              </c:strCache>
            </c:strRef>
          </c:cat>
          <c:val>
            <c:numRef>
              <c:f>'К СЛАЙДАМ'!$B$27:$B$32</c:f>
              <c:numCache>
                <c:formatCode>#,##0.0</c:formatCode>
                <c:ptCount val="6"/>
                <c:pt idx="0">
                  <c:v>7172754</c:v>
                </c:pt>
                <c:pt idx="1">
                  <c:v>3412748.2</c:v>
                </c:pt>
                <c:pt idx="2">
                  <c:v>432851.5</c:v>
                </c:pt>
                <c:pt idx="3">
                  <c:v>3327154.3</c:v>
                </c:pt>
                <c:pt idx="4">
                  <c:v>7284497.9000000004</c:v>
                </c:pt>
                <c:pt idx="5">
                  <c:v>-111743.90000000037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1-42D0-ADC7-13FE73C80436}"/>
            </c:ext>
          </c:extLst>
        </c:ser>
        <c:ser>
          <c:idx val="1"/>
          <c:order val="1"/>
          <c:tx>
            <c:strRef>
              <c:f>'К СЛАЙДАМ'!$C$26</c:f>
              <c:strCache>
                <c:ptCount val="1"/>
                <c:pt idx="0">
                  <c:v>План с изменениями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'К СЛАЙДАМ'!$A$27:$A$32</c:f>
              <c:strCache>
                <c:ptCount val="6"/>
                <c:pt idx="0">
                  <c:v>ДОХОДЫ 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 ВСЕГО</c:v>
                </c:pt>
                <c:pt idx="5">
                  <c:v>ДЕФИЦИТ</c:v>
                </c:pt>
              </c:strCache>
            </c:strRef>
          </c:cat>
          <c:val>
            <c:numRef>
              <c:f>'К СЛАЙДАМ'!$C$27:$C$32</c:f>
              <c:numCache>
                <c:formatCode>#,##0.0</c:formatCode>
                <c:ptCount val="6"/>
                <c:pt idx="0">
                  <c:v>8759464.2582599986</c:v>
                </c:pt>
                <c:pt idx="1">
                  <c:v>3231634.6999999997</c:v>
                </c:pt>
                <c:pt idx="2">
                  <c:v>442838.5</c:v>
                </c:pt>
                <c:pt idx="3">
                  <c:v>5084991.0582600003</c:v>
                </c:pt>
                <c:pt idx="4">
                  <c:v>9267132.8000000007</c:v>
                </c:pt>
                <c:pt idx="5">
                  <c:v>-507668.54174000019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1-42D0-ADC7-13FE73C80436}"/>
            </c:ext>
          </c:extLst>
        </c:ser>
        <c:ser>
          <c:idx val="2"/>
          <c:order val="2"/>
          <c:tx>
            <c:strRef>
              <c:f>'К СЛАЙДАМ'!$D$26</c:f>
              <c:strCache>
                <c:ptCount val="1"/>
                <c:pt idx="0">
                  <c:v>Исполнение плана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'К СЛАЙДАМ'!$A$27:$A$32</c:f>
              <c:strCache>
                <c:ptCount val="6"/>
                <c:pt idx="0">
                  <c:v>ДОХОДЫ 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 ВСЕГО</c:v>
                </c:pt>
                <c:pt idx="5">
                  <c:v>ДЕФИЦИТ</c:v>
                </c:pt>
              </c:strCache>
            </c:strRef>
          </c:cat>
          <c:val>
            <c:numRef>
              <c:f>'К СЛАЙДАМ'!$D$27:$D$32</c:f>
              <c:numCache>
                <c:formatCode>#,##0.0</c:formatCode>
                <c:ptCount val="6"/>
                <c:pt idx="0">
                  <c:v>8386685.2829000009</c:v>
                </c:pt>
                <c:pt idx="1">
                  <c:v>3216946.5</c:v>
                </c:pt>
                <c:pt idx="2">
                  <c:v>463175.50000000006</c:v>
                </c:pt>
                <c:pt idx="3">
                  <c:v>4706563.2829000009</c:v>
                </c:pt>
                <c:pt idx="4">
                  <c:v>8712477.6999999974</c:v>
                </c:pt>
                <c:pt idx="5">
                  <c:v>-325792.41709999926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F1-42D0-ADC7-13FE73C80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768320"/>
        <c:axId val="135786496"/>
        <c:axId val="0"/>
      </c:bar3DChart>
      <c:catAx>
        <c:axId val="13576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786496"/>
        <c:crosses val="autoZero"/>
        <c:auto val="1"/>
        <c:lblAlgn val="ctr"/>
        <c:lblOffset val="100"/>
        <c:noMultiLvlLbl val="0"/>
      </c:catAx>
      <c:valAx>
        <c:axId val="13578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76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'К СЛАЙДАМ'!$B$26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'К СЛАЙДАМ'!$A$27:$A$32</c:f>
              <c:strCache>
                <c:ptCount val="6"/>
                <c:pt idx="0">
                  <c:v>ДОХОДЫ 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 ВСЕГО</c:v>
                </c:pt>
                <c:pt idx="5">
                  <c:v>ДЕФИЦИТ</c:v>
                </c:pt>
              </c:strCache>
            </c:strRef>
          </c:cat>
          <c:val>
            <c:numRef>
              <c:f>'К СЛАЙДАМ'!$B$27:$B$32</c:f>
              <c:numCache>
                <c:formatCode>#,##0.0</c:formatCode>
                <c:ptCount val="6"/>
                <c:pt idx="0">
                  <c:v>7172754</c:v>
                </c:pt>
                <c:pt idx="1">
                  <c:v>3412748.2</c:v>
                </c:pt>
                <c:pt idx="2">
                  <c:v>432851.5</c:v>
                </c:pt>
                <c:pt idx="3">
                  <c:v>3327154.3</c:v>
                </c:pt>
                <c:pt idx="4">
                  <c:v>7284497.9000000004</c:v>
                </c:pt>
                <c:pt idx="5">
                  <c:v>-111743.90000000037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1-42D0-ADC7-13FE73C80436}"/>
            </c:ext>
          </c:extLst>
        </c:ser>
        <c:ser>
          <c:idx val="1"/>
          <c:order val="1"/>
          <c:tx>
            <c:strRef>
              <c:f>'К СЛАЙДАМ'!$C$26</c:f>
              <c:strCache>
                <c:ptCount val="1"/>
                <c:pt idx="0">
                  <c:v>План с изменениями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'К СЛАЙДАМ'!$A$27:$A$32</c:f>
              <c:strCache>
                <c:ptCount val="6"/>
                <c:pt idx="0">
                  <c:v>ДОХОДЫ 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 ВСЕГО</c:v>
                </c:pt>
                <c:pt idx="5">
                  <c:v>ДЕФИЦИТ</c:v>
                </c:pt>
              </c:strCache>
            </c:strRef>
          </c:cat>
          <c:val>
            <c:numRef>
              <c:f>'К СЛАЙДАМ'!$C$27:$C$32</c:f>
              <c:numCache>
                <c:formatCode>#,##0.0</c:formatCode>
                <c:ptCount val="6"/>
                <c:pt idx="0">
                  <c:v>8759464.2582599986</c:v>
                </c:pt>
                <c:pt idx="1">
                  <c:v>3231634.6999999997</c:v>
                </c:pt>
                <c:pt idx="2">
                  <c:v>442838.5</c:v>
                </c:pt>
                <c:pt idx="3">
                  <c:v>5084991.0582600003</c:v>
                </c:pt>
                <c:pt idx="4">
                  <c:v>9267132.8000000007</c:v>
                </c:pt>
                <c:pt idx="5">
                  <c:v>-507668.54174000019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1-42D0-ADC7-13FE73C80436}"/>
            </c:ext>
          </c:extLst>
        </c:ser>
        <c:ser>
          <c:idx val="2"/>
          <c:order val="2"/>
          <c:tx>
            <c:strRef>
              <c:f>'К СЛАЙДАМ'!$D$26</c:f>
              <c:strCache>
                <c:ptCount val="1"/>
                <c:pt idx="0">
                  <c:v>Исполнение плана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'К СЛАЙДАМ'!$A$27:$A$32</c:f>
              <c:strCache>
                <c:ptCount val="6"/>
                <c:pt idx="0">
                  <c:v>ДОХОДЫ 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  <c:pt idx="3">
                  <c:v>Безвозмездные поступления</c:v>
                </c:pt>
                <c:pt idx="4">
                  <c:v>РАСХОДЫ ВСЕГО</c:v>
                </c:pt>
                <c:pt idx="5">
                  <c:v>ДЕФИЦИТ</c:v>
                </c:pt>
              </c:strCache>
            </c:strRef>
          </c:cat>
          <c:val>
            <c:numRef>
              <c:f>'К СЛАЙДАМ'!$D$27:$D$32</c:f>
              <c:numCache>
                <c:formatCode>#,##0.0</c:formatCode>
                <c:ptCount val="6"/>
                <c:pt idx="0">
                  <c:v>8386685.2829000009</c:v>
                </c:pt>
                <c:pt idx="1">
                  <c:v>3216946.5</c:v>
                </c:pt>
                <c:pt idx="2">
                  <c:v>463175.50000000006</c:v>
                </c:pt>
                <c:pt idx="3">
                  <c:v>4706563.2829000009</c:v>
                </c:pt>
                <c:pt idx="4">
                  <c:v>8712477.6999999974</c:v>
                </c:pt>
                <c:pt idx="5">
                  <c:v>-325792.41709999926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F1-42D0-ADC7-13FE73C80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768320"/>
        <c:axId val="135786496"/>
        <c:axId val="0"/>
      </c:bar3DChart>
      <c:catAx>
        <c:axId val="13576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786496"/>
        <c:crosses val="autoZero"/>
        <c:auto val="1"/>
        <c:lblAlgn val="ctr"/>
        <c:lblOffset val="100"/>
        <c:noMultiLvlLbl val="0"/>
      </c:catAx>
      <c:valAx>
        <c:axId val="13578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76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'К СЛАЙДАМ'!$B$49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'К СЛАЙДАМ'!$A$51:$A$53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'К СЛАЙДАМ'!$B$51:$B$53</c:f>
              <c:numCache>
                <c:formatCode>#,##0.0</c:formatCode>
                <c:ptCount val="3"/>
                <c:pt idx="0">
                  <c:v>3182806.2</c:v>
                </c:pt>
                <c:pt idx="1">
                  <c:v>547217.19999999972</c:v>
                </c:pt>
                <c:pt idx="2">
                  <c:v>4086744.7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C-4541-AE17-D19C2763A169}"/>
            </c:ext>
          </c:extLst>
        </c:ser>
        <c:ser>
          <c:idx val="1"/>
          <c:order val="1"/>
          <c:tx>
            <c:strRef>
              <c:f>'К СЛАЙДАМ'!$C$49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cat>
            <c:strRef>
              <c:f>'К СЛАЙДАМ'!$A$51:$A$53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'К СЛАЙДАМ'!$C$51:$C$53</c:f>
              <c:numCache>
                <c:formatCode>#,##0.0</c:formatCode>
                <c:ptCount val="3"/>
                <c:pt idx="0">
                  <c:v>3216946.5</c:v>
                </c:pt>
                <c:pt idx="1">
                  <c:v>463175.50000000006</c:v>
                </c:pt>
                <c:pt idx="2">
                  <c:v>4706563.2829000009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C-4541-AE17-D19C2763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192832"/>
        <c:axId val="145194368"/>
        <c:axId val="135782400"/>
      </c:bar3DChart>
      <c:catAx>
        <c:axId val="14519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194368"/>
        <c:crosses val="autoZero"/>
        <c:auto val="1"/>
        <c:lblAlgn val="ctr"/>
        <c:lblOffset val="100"/>
        <c:noMultiLvlLbl val="0"/>
      </c:catAx>
      <c:valAx>
        <c:axId val="14519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192832"/>
        <c:crosses val="autoZero"/>
        <c:crossBetween val="between"/>
      </c:valAx>
      <c:serAx>
        <c:axId val="1357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14519436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646747370807"/>
          <c:y val="0.16866070178983222"/>
          <c:w val="0.62701049649958718"/>
          <c:h val="0.6071529856995326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D7-491C-A148-F7CC1C4E3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D7-491C-A148-F7CC1C4E3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D7-491C-A148-F7CC1C4E3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D7-491C-A148-F7CC1C4E3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D7-491C-A148-F7CC1C4E3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0D7-491C-A148-F7CC1C4E39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0D7-491C-A148-F7CC1C4E39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0D7-491C-A148-F7CC1C4E39F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0D7-491C-A148-F7CC1C4E39F0}"/>
              </c:ext>
            </c:extLst>
          </c:dPt>
          <c:dLbls>
            <c:dLbl>
              <c:idx val="0"/>
              <c:layout>
                <c:manualLayout>
                  <c:x val="0.11839427493438305"/>
                  <c:y val="-4.430698161771206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D7-491C-A148-F7CC1C4E39F0}"/>
                </c:ext>
              </c:extLst>
            </c:dLbl>
            <c:dLbl>
              <c:idx val="1"/>
              <c:layout>
                <c:manualLayout>
                  <c:x val="0.10369840879265092"/>
                  <c:y val="-7.507669774627267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97916666666666"/>
                      <c:h val="0.11418927604241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D7-491C-A148-F7CC1C4E39F0}"/>
                </c:ext>
              </c:extLst>
            </c:dLbl>
            <c:dLbl>
              <c:idx val="2"/>
              <c:layout>
                <c:manualLayout>
                  <c:x val="6.0567011154855646E-2"/>
                  <c:y val="4.4448445790358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0223097112861"/>
                      <c:h val="7.0329341347510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0D7-491C-A148-F7CC1C4E39F0}"/>
                </c:ext>
              </c:extLst>
            </c:dLbl>
            <c:dLbl>
              <c:idx val="3"/>
              <c:layout>
                <c:manualLayout>
                  <c:x val="0.11352386811023622"/>
                  <c:y val="3.36773670412978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62499999999999"/>
                      <c:h val="0.117151633147656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0D7-491C-A148-F7CC1C4E39F0}"/>
                </c:ext>
              </c:extLst>
            </c:dLbl>
            <c:dLbl>
              <c:idx val="4"/>
              <c:layout>
                <c:manualLayout>
                  <c:x val="-2.9644028871391077E-2"/>
                  <c:y val="9.56485754742390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260416666666666"/>
                      <c:h val="7.24286495323291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0D7-491C-A148-F7CC1C4E39F0}"/>
                </c:ext>
              </c:extLst>
            </c:dLbl>
            <c:dLbl>
              <c:idx val="5"/>
              <c:layout>
                <c:manualLayout>
                  <c:x val="-3.9991387795275592E-2"/>
                  <c:y val="-2.69229981812708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0D7-491C-A148-F7CC1C4E39F0}"/>
                </c:ext>
              </c:extLst>
            </c:dLbl>
            <c:dLbl>
              <c:idx val="6"/>
              <c:layout>
                <c:manualLayout>
                  <c:x val="0.10035769356955374"/>
                  <c:y val="-0.144258887155220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509375000000002"/>
                      <c:h val="5.5410996213190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0D7-491C-A148-F7CC1C4E39F0}"/>
                </c:ext>
              </c:extLst>
            </c:dLbl>
            <c:dLbl>
              <c:idx val="7"/>
              <c:layout>
                <c:manualLayout>
                  <c:x val="0.10626829068241471"/>
                  <c:y val="-0.101288683235371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60416666666669"/>
                      <c:h val="5.5410996213190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0D7-491C-A148-F7CC1C4E39F0}"/>
                </c:ext>
              </c:extLst>
            </c:dLbl>
            <c:dLbl>
              <c:idx val="8"/>
              <c:layout>
                <c:manualLayout>
                  <c:x val="0.10033321030183728"/>
                  <c:y val="-3.84384838933893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32291666666668"/>
                      <c:h val="6.02914262642752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B0D7-491C-A148-F7CC1C4E3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по отраслям '!$B$3:$B$11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'Расходы по отраслям '!$C$3:$C$11</c:f>
              <c:numCache>
                <c:formatCode>#,##0.00</c:formatCode>
                <c:ptCount val="9"/>
                <c:pt idx="0">
                  <c:v>468855.7</c:v>
                </c:pt>
                <c:pt idx="1">
                  <c:v>74145.8</c:v>
                </c:pt>
                <c:pt idx="2">
                  <c:v>1719333.9</c:v>
                </c:pt>
                <c:pt idx="3">
                  <c:v>922813.8</c:v>
                </c:pt>
                <c:pt idx="4">
                  <c:v>863.7</c:v>
                </c:pt>
                <c:pt idx="5">
                  <c:v>4612311</c:v>
                </c:pt>
                <c:pt idx="6">
                  <c:v>328998.09999999998</c:v>
                </c:pt>
                <c:pt idx="7">
                  <c:v>376439.7</c:v>
                </c:pt>
                <c:pt idx="8">
                  <c:v>136050.20000000001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0D7-491C-A148-F7CC1C4E3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'отбор 2020-2017 (расход)'!$B$22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'отбор 2020-2017 (расход)'!$C$21:$E$21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'отбор 2020-2017 (расход)'!$C$22:$E$22</c:f>
              <c:numCache>
                <c:formatCode>#,##0.00</c:formatCode>
                <c:ptCount val="3"/>
                <c:pt idx="0">
                  <c:v>1829721.1</c:v>
                </c:pt>
                <c:pt idx="1">
                  <c:v>2152702.2999999998</c:v>
                </c:pt>
                <c:pt idx="2">
                  <c:v>2029544.7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F-4AFD-8E53-6129F3E97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3593264"/>
        <c:axId val="363593680"/>
      </c:barChart>
      <c:catAx>
        <c:axId val="36359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3593680"/>
        <c:crosses val="autoZero"/>
        <c:auto val="1"/>
        <c:lblAlgn val="ctr"/>
        <c:lblOffset val="100"/>
        <c:noMultiLvlLbl val="0"/>
      </c:catAx>
      <c:valAx>
        <c:axId val="36359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359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'отбор 2020-2017 (расход)'!$B$34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'отбор 2020-2017 (расход)'!$C$33:$E$33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'отбор 2020-2017 (расход)'!$C$34:$E$34</c:f>
              <c:numCache>
                <c:formatCode>#,##0.00</c:formatCode>
                <c:ptCount val="3"/>
                <c:pt idx="0">
                  <c:v>1570202.7</c:v>
                </c:pt>
                <c:pt idx="1">
                  <c:v>1719080.6</c:v>
                </c:pt>
                <c:pt idx="2">
                  <c:v>1877431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2-4BC8-BA04-7BBC3B00D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3956576"/>
        <c:axId val="383955328"/>
      </c:barChart>
      <c:catAx>
        <c:axId val="3839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3955328"/>
        <c:crosses val="autoZero"/>
        <c:auto val="1"/>
        <c:lblAlgn val="ctr"/>
        <c:lblOffset val="100"/>
        <c:noMultiLvlLbl val="0"/>
      </c:catAx>
      <c:valAx>
        <c:axId val="38395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39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'отбор 2020-2017 (расход)'!$B$41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'отбор 2020-2017 (расход)'!$C$40:$E$40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'отбор 2020-2017 (расход)'!$C$41:$E$41</c:f>
              <c:numCache>
                <c:formatCode>#,##0.00</c:formatCode>
                <c:ptCount val="3"/>
                <c:pt idx="0">
                  <c:v>440497.3</c:v>
                </c:pt>
                <c:pt idx="1">
                  <c:v>648991.6</c:v>
                </c:pt>
                <c:pt idx="2">
                  <c:v>537151.6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7-4D31-8311-74989994B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511360"/>
        <c:axId val="290510944"/>
      </c:barChart>
      <c:catAx>
        <c:axId val="2905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0510944"/>
        <c:crosses val="autoZero"/>
        <c:auto val="1"/>
        <c:lblAlgn val="ctr"/>
        <c:lblOffset val="100"/>
        <c:noMultiLvlLbl val="0"/>
      </c:catAx>
      <c:valAx>
        <c:axId val="29051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051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'отбор 2020-2017 (расход)'!$B$49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'отбор 2020-2017 (расход)'!$C$48:$E$48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'отбор 2020-2017 (расход)'!$C$49:$E$49</c:f>
              <c:numCache>
                <c:formatCode>#,##0.00</c:formatCode>
                <c:ptCount val="3"/>
                <c:pt idx="0">
                  <c:v>281447.40000000002</c:v>
                </c:pt>
                <c:pt idx="1">
                  <c:v>321077.59999999998</c:v>
                </c:pt>
                <c:pt idx="2">
                  <c:v>304529.7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9-410E-947B-A7886868B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455392"/>
        <c:axId val="365454976"/>
      </c:barChart>
      <c:catAx>
        <c:axId val="3654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5454976"/>
        <c:crosses val="autoZero"/>
        <c:auto val="1"/>
        <c:lblAlgn val="ctr"/>
        <c:lblOffset val="100"/>
        <c:noMultiLvlLbl val="0"/>
      </c:catAx>
      <c:valAx>
        <c:axId val="36545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545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2018 год</cx:pt>
          <cx:pt idx="1">2019 год</cx:pt>
          <cx:pt idx="2">2020 год</cx:pt>
        </cx:lvl>
      </cx:strDim>
      <cx:numDim type="val">
        <cx:f>Лист1!$B$2:$B$4</cx:f>
        <cx:lvl ptCount="3" formatCode="# ##0,0">
          <cx:pt idx="0">474066.20000000001</cx:pt>
          <cx:pt idx="1">1189773.6000000001</cx:pt>
          <cx:pt idx="2">1719333.8999999999</cx:pt>
        </cx:lvl>
      </cx:numDim>
    </cx:data>
  </cx:chartData>
  <cx:chart>
    <cx:plotArea>
      <cx:plotAreaRegion>
        <cx:plotSurface>
          <cx:spPr>
            <a:blipFill>
              <a:blip r:embed="rId2">
                <a:alphaModFix amt="85000"/>
              </a:blip>
              <a:stretch>
                <a:fillRect/>
              </a:stretch>
            </a:blipFill>
          </cx:spPr>
        </cx:plotSurface>
        <cx:series layoutId="waterfall" uniqueId="{8512EA83-4A12-4AFE-AC50-D86F3BE12C58}">
          <cx:tx>
            <cx:txData>
              <cx:f>Лист1!$B$1</cx:f>
              <cx:v>Ряд 1</cx:v>
            </cx:txData>
          </cx:tx>
          <cx:dataLabels pos="inEnd">
            <cx:txPr>
              <a:bodyPr spcFirstLastPara="1" vertOverflow="ellipsis" wrap="square" lIns="0" tIns="0" rIns="0" bIns="0" anchor="ctr" anchorCtr="1"/>
              <a:lstStyle/>
              <a:p>
                <a:pPr>
                  <a:defRPr sz="240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subtotals/>
          </cx:layoutPr>
        </cx:series>
      </cx:plotAreaRegion>
      <cx:axis id="0">
        <cx:catScaling gapWidth="0.649999976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600" b="1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600" b="1" i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 hidden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2018 год</cx:pt>
          <cx:pt idx="1">2019 год</cx:pt>
          <cx:pt idx="2">2020 год</cx:pt>
        </cx:lvl>
      </cx:strDim>
      <cx:numDim type="val">
        <cx:f>Лист1!$B$2:$B$4</cx:f>
        <cx:lvl ptCount="3" formatCode="# ##0,0">
          <cx:pt idx="0">508892.09999999998</cx:pt>
          <cx:pt idx="1">605966</cx:pt>
          <cx:pt idx="2">922813.80000000005</cx:pt>
        </cx:lvl>
        <cx:lvl ptCount="0" formatCode="# ##0,0"/>
        <cx:lvl ptCount="0" formatCode="# ##0,0"/>
      </cx:numDim>
    </cx:data>
  </cx:chartData>
  <cx:chart>
    <cx:plotArea>
      <cx:plotAreaRegion>
        <cx:plotSurface>
          <cx:spPr>
            <a:blipFill>
              <a:blip r:embed="rId2">
                <a:alphaModFix amt="85000"/>
              </a:blip>
              <a:stretch>
                <a:fillRect/>
              </a:stretch>
            </a:blipFill>
          </cx:spPr>
        </cx:plotSurface>
        <cx:series layoutId="waterfall" uniqueId="{27F1D2F1-450D-43F2-B402-09D6C6CA924C}" formatIdx="0">
          <cx:tx>
            <cx:txData>
              <cx:f>Лист1!$A$2:$A$4</cx:f>
              <cx:v>2018 год 2019 год 2020 год</cx:v>
            </cx:txData>
          </cx:tx>
          <cx:dataLabels pos="inEnd">
            <cx:txPr>
              <a:bodyPr spcFirstLastPara="1" vertOverflow="ellipsis" wrap="square" lIns="0" tIns="0" rIns="0" bIns="0" anchor="ctr" anchorCtr="1"/>
              <a:lstStyle/>
              <a:p>
                <a:pPr>
                  <a:defRPr sz="240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649999976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800" b="1" i="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800" b="1" i="0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 hidden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1684-D974-4F4C-8976-0B57C5EC54C3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7402-FE4B-4850-8E6B-9F8FCEE93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9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2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7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6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4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1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4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7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9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7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8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24"/>
          <a:stretch/>
        </p:blipFill>
        <p:spPr>
          <a:xfrm>
            <a:off x="0" y="1"/>
            <a:ext cx="12192000" cy="14179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2" y="1229744"/>
            <a:ext cx="5891349" cy="1879216"/>
          </a:xfrm>
          <a:noFill/>
          <a:effectLst>
            <a:softEdge rad="76200"/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местного бюджета за 2020 год»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76923" y="6392562"/>
            <a:ext cx="3115077" cy="465438"/>
          </a:xfrm>
        </p:spPr>
        <p:txBody>
          <a:bodyPr>
            <a:normAutofit/>
          </a:bodyPr>
          <a:lstStyle/>
          <a:p>
            <a:pPr algn="l"/>
            <a:r>
              <a:rPr lang="ru-RU" sz="12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Финансовым управлением Администрации Северодвинска</a:t>
            </a:r>
          </a:p>
          <a:p>
            <a:pPr algn="l"/>
            <a:endParaRPr lang="ru-RU" sz="2400" dirty="0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1" y="0"/>
            <a:ext cx="5917475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29000"/>
              </a:schemeClr>
            </a:glow>
          </a:effectLst>
          <a:extLst/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4" y="2506861"/>
            <a:ext cx="461962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6998" y="3408761"/>
            <a:ext cx="7489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800" b="1" kern="0" dirty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ГОРОД</a:t>
            </a:r>
          </a:p>
          <a:p>
            <a:pPr>
              <a:spcBef>
                <a:spcPct val="50000"/>
              </a:spcBef>
              <a:defRPr/>
            </a:pPr>
            <a:r>
              <a:rPr lang="ru-RU" altLang="ru-RU" sz="800" b="1" kern="0" dirty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ТРУДОВОЙ</a:t>
            </a:r>
          </a:p>
          <a:p>
            <a:pPr>
              <a:spcBef>
                <a:spcPct val="50000"/>
              </a:spcBef>
              <a:defRPr/>
            </a:pPr>
            <a:r>
              <a:rPr lang="ru-RU" altLang="ru-RU" sz="800" b="1" kern="0" dirty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ДОБЛЕСТИ</a:t>
            </a:r>
          </a:p>
          <a:p>
            <a:pPr>
              <a:spcBef>
                <a:spcPct val="50000"/>
              </a:spcBef>
              <a:defRPr/>
            </a:pPr>
            <a:r>
              <a:rPr lang="ru-RU" altLang="ru-RU" sz="800" b="1" kern="0" dirty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И СЛАВЫ</a:t>
            </a: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17" y="1582440"/>
            <a:ext cx="857806" cy="91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3" b="12549"/>
          <a:stretch/>
        </p:blipFill>
        <p:spPr>
          <a:xfrm>
            <a:off x="6096000" y="0"/>
            <a:ext cx="613408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внобедренный треугольник 3"/>
          <p:cNvSpPr/>
          <p:nvPr/>
        </p:nvSpPr>
        <p:spPr>
          <a:xfrm flipV="1">
            <a:off x="1" y="1"/>
            <a:ext cx="12191998" cy="6858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E8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377637" y="640357"/>
            <a:ext cx="7436725" cy="300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Национальный проект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дороги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рамках федерального проекта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сеть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отремонтировано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16,9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автомобильных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448 390,1 тыс. рублей, в том числе средства вышестоящих бюджетов 353 295,9 тыс. рублей.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реализацию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федерального проекта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дорожного движения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      3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295,0 тыс. рублей,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средства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2 917,9 тыс. рублей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создание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условий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для вовлечения обучающихся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муниципальных образовательных организациях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деятельность по профилактике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дорожно-транспортного травматизма 514,6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тыс.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рублей.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115620"/>
            <a:ext cx="9144000" cy="426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  <a:endParaRPr lang="ru-RU" sz="3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9"/>
            <a:ext cx="12191999" cy="6858000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 flipV="1">
            <a:off x="1" y="1"/>
            <a:ext cx="12191998" cy="68580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E8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449430" y="790294"/>
            <a:ext cx="5293138" cy="352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Национальный проект </a:t>
            </a: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Жильё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городская среда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000" b="1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реализацию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федерального проекта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«Обеспечение устойчивого сокращения непригодного для проживания жилищного фонда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417 943,3 тыс. рублей, в том числе средства вышестоящих бюджетов  412 519,4 тыс. рублей. </a:t>
            </a:r>
          </a:p>
          <a:p>
            <a:pPr algn="ctr"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федерального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проекта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«Формирование современной городской среды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74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127,8 тыс. рублей, в том числе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и областного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570,5 тыс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3999" y="103318"/>
            <a:ext cx="9144000" cy="583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  <a:endParaRPr lang="ru-RU" sz="3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ополнительный циркуляр о мерах Ковид-19 от Министерства внутренних д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840"/>
            <a:ext cx="12191999" cy="5852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53589" y="48542"/>
            <a:ext cx="11238411" cy="874567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 по новой коронавирусной </a:t>
            </a: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инфекции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COVID-19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8424"/>
            <a:ext cx="4776641" cy="225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Указом Губернатора Архангельской области от 17.03.2020 № 28-у «О введении на территории Архангельской области режима повышенной готовности для органов управления и сил Архангельской территориальной подсистемы единой государственной системы предупреждения и ликвидации чрезвычайных ситуаций и мерах по противодействию распространению на территории Архангельской области новой коронавирусной инфекции   (COVID-2019)»</a:t>
            </a:r>
            <a:endParaRPr lang="ru-RU" sz="1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2490" y="4489493"/>
            <a:ext cx="6091647" cy="4669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76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и начисления – </a:t>
            </a:r>
            <a: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18,1 млн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2490" y="3647710"/>
            <a:ext cx="6077257" cy="7442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12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средств и оборудования, средства индивидуальной защиты  – </a:t>
            </a:r>
            <a: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40,4 млн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2490" y="5667097"/>
            <a:ext cx="6091647" cy="10210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 территорий общего пользования (мест массового посещения людей, автобусных остановок, детских площадок, расположенных на территориях общего пользования )  </a:t>
            </a:r>
            <a:endParaRPr lang="ru-RU" sz="1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 млн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2490" y="5062618"/>
            <a:ext cx="6091647" cy="5108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12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Докапитализация фонда микрофинансирования– </a:t>
            </a:r>
            <a: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млн руб.</a:t>
            </a:r>
          </a:p>
        </p:txBody>
      </p:sp>
      <p:pic>
        <p:nvPicPr>
          <p:cNvPr id="1030" name="Picture 6" descr="İngiltere'de Kovid-19 nedeniyle hayatını kaybedenlerin sayısı son 24 saatte  1631 artarak 100 bin 162'ye yükseldi - Son Dakika Haber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64778"/>
            <a:ext cx="2281644" cy="129322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4320" y="4576354"/>
            <a:ext cx="4219303" cy="11691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12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Зарезервированы средства местного бюджета в сумме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133,6 млн руб.</a:t>
            </a: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14023"/>
            <a:ext cx="12192000" cy="60439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2046" y="96882"/>
            <a:ext cx="10097587" cy="589798"/>
          </a:xfrm>
          <a:noFill/>
          <a:effectLst>
            <a:softEdge rad="38100"/>
          </a:effectLst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софинансирование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9142" y="814024"/>
            <a:ext cx="9252857" cy="5978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000">
                <a:schemeClr val="bg1"/>
              </a:gs>
              <a:gs pos="83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автоматической пожарной сигнализации в МБОУ «СШ № 24» – 2 382,5 тыс. рублей, в том числе средства областного бюджета – 429,9 тыс. рублей;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приобретение пароконвекторов RATIONAL Combi Master Plus в количестве 5 штук для детских дошкольных образовательных учреждений – 4 183,4 тыс. рублей, в том числе средства областного бюджета – 2  928,4 тыс. рублей;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мероприятия по обеспечению беспрепятственного доступа к спортивным объектам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«ДЮСШ № 1»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«ДЮСШ № 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271,7 тыс. рублей, из них средства областного бюджета 244,6 тыс. рублей;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обустройство и модернизация плоскостных спортивных сооружений: универсальная спортивная площадка для МБОУ «СШ № 22» – 11 104,4 тыс. руб., из них средства областного бюджета – 4 000,0 тыс. руб.;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Автоматическая пожарная сигнализация - выбираем АПС | Бор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6" y="978654"/>
            <a:ext cx="1879305" cy="11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Лекарства, жилье, право на труд. В Архангельской области прокурорами  выявлено около 400 нарушений прав инвалидов » ИА &quot;РУСНОРД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5" y="3748865"/>
            <a:ext cx="2248376" cy="14546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В пищеблоках восьми детских садов установят параконвектоматы -  Администрация Северодвинс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6"/>
          <a:stretch/>
        </p:blipFill>
        <p:spPr bwMode="auto">
          <a:xfrm>
            <a:off x="365751" y="2228118"/>
            <a:ext cx="2257710" cy="1386652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Исследование физкультурно-спортивных сооружений г. Московский и предложения  их модернизации отправлены в мэрию и Префектуру ТиНАО | Град Московский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b="-197"/>
          <a:stretch/>
        </p:blipFill>
        <p:spPr bwMode="auto">
          <a:xfrm>
            <a:off x="382631" y="5317998"/>
            <a:ext cx="2240831" cy="1413729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2" y="-34362"/>
            <a:ext cx="767794" cy="878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13275"/>
            <a:ext cx="12191999" cy="60439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3383" y="813277"/>
            <a:ext cx="9618617" cy="6044724"/>
          </a:xfrm>
          <a:prstGeom prst="rect">
            <a:avLst/>
          </a:prstGeom>
          <a:gradFill>
            <a:gsLst>
              <a:gs pos="8000">
                <a:schemeClr val="accent1">
                  <a:lumMod val="5000"/>
                  <a:lumOff val="95000"/>
                </a:schemeClr>
              </a:gs>
              <a:gs pos="40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спектаклей, оборудование для системы озвучивания зрительного зала, декорации, костюмы – 5 505,6 тыс. рублей, в том числе средства федерального и областного бюджетов – 5 195,6 тыс. рублей;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обустройство спортивной площадки на территории МАУ «Парк культуры и отдыха»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1 128,1 тыс. рублей, в том числе средства областного бюджета – 890,0 тыс. рублей;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музыкальных инструментов, учебного оборудования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6 917,7 тыс. рублей, в том числе средства областного бюджета – 6 230,7 тыс. рублей;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комплектование книжных фондов библиотек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периодическую печать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244,9 тыс. рублей, в том числе средства областного бюджета 183,7 тыс. рублей;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здания муниципального учреждения культуры (библиотека «Книжная гавань»)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979,1 тыс. рублей, в том числе средства областного бюджета – 929,1 тыс. рублей;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спортивного инвентаря и оборудования для МАУ «СШ «Строитель» – 1 225,0 тыс. рублей, в том числе средства областного бюджета – 980,0 тыс. рублей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В мире театра - Администрация Северодвинс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8075" r="638" b="33778"/>
          <a:stretch/>
        </p:blipFill>
        <p:spPr bwMode="auto">
          <a:xfrm>
            <a:off x="278518" y="820519"/>
            <a:ext cx="1315136" cy="98364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В городском парке культуры и отдыха – новая детская площадка -  Администрация Северодвин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9" y="1861800"/>
            <a:ext cx="1439528" cy="94428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Виды музыкальных инструментов и классифик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8" y="2863714"/>
            <a:ext cx="1335607" cy="919783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698171" y="86821"/>
            <a:ext cx="9980023" cy="589798"/>
          </a:xfrm>
          <a:prstGeom prst="rect">
            <a:avLst/>
          </a:prstGeom>
          <a:noFill/>
          <a:effectLst>
            <a:softEdge rad="381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ru-RU" alt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софинансирование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Строитель, спортивная школа, Профсоюзная, 25а, Северодвинск — 2ГИС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8" b="297"/>
          <a:stretch/>
        </p:blipFill>
        <p:spPr bwMode="auto">
          <a:xfrm>
            <a:off x="812839" y="5807030"/>
            <a:ext cx="1528052" cy="10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В Бишкеке отметят Международный день книгодаре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9" y="3833523"/>
            <a:ext cx="1443922" cy="88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00" y="4765584"/>
            <a:ext cx="1261655" cy="996302"/>
          </a:xfrm>
          <a:prstGeom prst="rect">
            <a:avLst/>
          </a:prstGeom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" y="-4845"/>
            <a:ext cx="767794" cy="878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4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4911" y="39189"/>
            <a:ext cx="11236474" cy="101195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расходов дошкольного образования</a:t>
            </a:r>
          </a:p>
        </p:txBody>
      </p:sp>
      <p:pic>
        <p:nvPicPr>
          <p:cNvPr id="2050" name="Picture 2" descr="Детские сады Татарстана вошли в топ-10 по дороговиз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1394218"/>
            <a:ext cx="12192000" cy="5463782"/>
          </a:xfrm>
          <a:prstGeom prst="rect">
            <a:avLst/>
          </a:prstGeom>
          <a:noFill/>
          <a:effectLst>
            <a:glow rad="1435100">
              <a:schemeClr val="accent1">
                <a:alpha val="0"/>
              </a:schemeClr>
            </a:glow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344116"/>
              </p:ext>
            </p:extLst>
          </p:nvPr>
        </p:nvGraphicFramePr>
        <p:xfrm>
          <a:off x="156470" y="3304518"/>
          <a:ext cx="11846140" cy="355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93978" y="5272141"/>
            <a:ext cx="1381541" cy="496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1 829 721,1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5161" y="3764417"/>
            <a:ext cx="1381541" cy="496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2 152 702,3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54685" y="4334064"/>
            <a:ext cx="1381541" cy="496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2 029 544,7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85222" y="1054819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священие в первоклассники - 3 Октября 2015 - Сайт школы №30 Архангельс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saturation sat="131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" r="9842" b="11660"/>
          <a:stretch/>
        </p:blipFill>
        <p:spPr bwMode="auto">
          <a:xfrm>
            <a:off x="0" y="992777"/>
            <a:ext cx="12192000" cy="5865223"/>
          </a:xfrm>
          <a:prstGeom prst="rect">
            <a:avLst/>
          </a:prstGeom>
          <a:noFill/>
          <a:effectLst>
            <a:glow rad="177800">
              <a:schemeClr val="accent1">
                <a:alpha val="0"/>
              </a:schemeClr>
            </a:glow>
            <a:reflection stA="45000" endPos="65000" dist="50800" dir="5400000" sy="-100000" algn="bl" rotWithShape="0"/>
            <a:softEdge rad="762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8904" y="1898"/>
            <a:ext cx="11173096" cy="104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расходов общего образования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703266"/>
              </p:ext>
            </p:extLst>
          </p:nvPr>
        </p:nvGraphicFramePr>
        <p:xfrm>
          <a:off x="191588" y="2631458"/>
          <a:ext cx="11817531" cy="416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081432" y="3418814"/>
            <a:ext cx="1968137" cy="293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1 877 431,0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6476" y="4418919"/>
            <a:ext cx="1447764" cy="293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1 719 080,6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5087" y="5285834"/>
            <a:ext cx="1933303" cy="293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1 570 202,7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85222" y="1054819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0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ыжники Северодвинска лидировали на Рождественской гонке в Архангельске -  Беломорканал Северодвинск tv29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951"/>
            <a:ext cx="12192000" cy="5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1966" y="-18428"/>
            <a:ext cx="11160034" cy="973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расходов дополнительного </a:t>
            </a:r>
            <a:r>
              <a:rPr lang="ru-RU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образования</a:t>
            </a:r>
            <a:endParaRPr lang="ru-RU" sz="35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395874"/>
              </p:ext>
            </p:extLst>
          </p:nvPr>
        </p:nvGraphicFramePr>
        <p:xfrm>
          <a:off x="139148" y="3965713"/>
          <a:ext cx="11897139" cy="280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36912" y="4920454"/>
            <a:ext cx="1381541" cy="49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440 497,3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20640" y="4353340"/>
            <a:ext cx="1391857" cy="497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648 991,6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45109" y="4704012"/>
            <a:ext cx="1388543" cy="432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537 151,6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85222" y="770471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" y="42901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Музыкальные школы: куда отдать ребенка - Летид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4" t="19202" r="18071" b="19970"/>
          <a:stretch/>
        </p:blipFill>
        <p:spPr bwMode="auto">
          <a:xfrm>
            <a:off x="0" y="1099993"/>
            <a:ext cx="12192000" cy="5758007"/>
          </a:xfrm>
          <a:prstGeom prst="rect">
            <a:avLst/>
          </a:prstGeom>
          <a:noFill/>
          <a:effectLst>
            <a:reflection blurRad="1270000" stA="0" dist="1155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8904" y="-25637"/>
            <a:ext cx="11173096" cy="967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расходов по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культуре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282784"/>
              </p:ext>
            </p:extLst>
          </p:nvPr>
        </p:nvGraphicFramePr>
        <p:xfrm>
          <a:off x="218660" y="2465069"/>
          <a:ext cx="11787809" cy="430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98670" y="5164205"/>
            <a:ext cx="1381541" cy="49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281 447,4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7886" y="3180112"/>
            <a:ext cx="1381541" cy="49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321 077,6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18981" y="3978996"/>
            <a:ext cx="1381541" cy="497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304 529,7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23175" y="730661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7408" y="189831"/>
            <a:ext cx="7824947" cy="782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861" y="0"/>
            <a:ext cx="11504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</a:t>
            </a:r>
            <a:endParaRPr lang="ru-RU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национальную экономику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19" name="Диаграмма 18"/>
              <p:cNvGraphicFramePr/>
              <p:nvPr>
                <p:extLst>
                  <p:ext uri="{D42A27DB-BD31-4B8C-83A1-F6EECF244321}">
                    <p14:modId xmlns:p14="http://schemas.microsoft.com/office/powerpoint/2010/main" val="4192415250"/>
                  </p:ext>
                </p:extLst>
              </p:nvPr>
            </p:nvGraphicFramePr>
            <p:xfrm>
              <a:off x="0" y="1323439"/>
              <a:ext cx="12191999" cy="5534561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9" name="Диаграмма 1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323439"/>
                <a:ext cx="12191999" cy="553456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Прямоугольник 8"/>
          <p:cNvSpPr/>
          <p:nvPr/>
        </p:nvSpPr>
        <p:spPr>
          <a:xfrm>
            <a:off x="11085222" y="1025705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910" y="60355"/>
            <a:ext cx="10789919" cy="1094184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местного бюджета за 2020 год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73173"/>
              </p:ext>
            </p:extLst>
          </p:nvPr>
        </p:nvGraphicFramePr>
        <p:xfrm>
          <a:off x="653143" y="1558833"/>
          <a:ext cx="10855233" cy="28031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33864">
                  <a:extLst>
                    <a:ext uri="{9D8B030D-6E8A-4147-A177-3AD203B41FA5}">
                      <a16:colId xmlns:a16="http://schemas.microsoft.com/office/drawing/2014/main" val="3867094818"/>
                    </a:ext>
                  </a:extLst>
                </a:gridCol>
                <a:gridCol w="1980928">
                  <a:extLst>
                    <a:ext uri="{9D8B030D-6E8A-4147-A177-3AD203B41FA5}">
                      <a16:colId xmlns:a16="http://schemas.microsoft.com/office/drawing/2014/main" val="3050665897"/>
                    </a:ext>
                  </a:extLst>
                </a:gridCol>
                <a:gridCol w="1704263">
                  <a:extLst>
                    <a:ext uri="{9D8B030D-6E8A-4147-A177-3AD203B41FA5}">
                      <a16:colId xmlns:a16="http://schemas.microsoft.com/office/drawing/2014/main" val="1815705047"/>
                    </a:ext>
                  </a:extLst>
                </a:gridCol>
                <a:gridCol w="1505061">
                  <a:extLst>
                    <a:ext uri="{9D8B030D-6E8A-4147-A177-3AD203B41FA5}">
                      <a16:colId xmlns:a16="http://schemas.microsoft.com/office/drawing/2014/main" val="819211841"/>
                    </a:ext>
                  </a:extLst>
                </a:gridCol>
                <a:gridCol w="1361196">
                  <a:extLst>
                    <a:ext uri="{9D8B030D-6E8A-4147-A177-3AD203B41FA5}">
                      <a16:colId xmlns:a16="http://schemas.microsoft.com/office/drawing/2014/main" val="294551399"/>
                    </a:ext>
                  </a:extLst>
                </a:gridCol>
                <a:gridCol w="1669921">
                  <a:extLst>
                    <a:ext uri="{9D8B030D-6E8A-4147-A177-3AD203B41FA5}">
                      <a16:colId xmlns:a16="http://schemas.microsoft.com/office/drawing/2014/main" val="1486949900"/>
                    </a:ext>
                  </a:extLst>
                </a:gridCol>
              </a:tblGrid>
              <a:tr h="78633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 изменениями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первонач. плана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плана с изменениями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2341094200"/>
                  </a:ext>
                </a:extLst>
              </a:tr>
              <a:tr h="52751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ВСЕГО, </a:t>
                      </a:r>
                      <a:endParaRPr lang="ru-RU" sz="1600" b="1" u="none" strike="noStrik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7 172 754,0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8 759 464,3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8 386 685,3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1474676600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3 412 748,2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3 231 634,7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3 216 946,5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1543069221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432 851,5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442 838,5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463 175,5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3711829566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3 327 154,3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5 084 991,1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4 706 563,3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141,5%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3555263540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7 284 497,9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9 267 132,8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8 712 477,7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119,6%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3478399441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-111 743,9</a:t>
                      </a:r>
                      <a:endParaRPr lang="ru-RU" sz="16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-507 668,5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-325 792,4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291,6%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2838207614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653143" y="4206240"/>
          <a:ext cx="10855233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085222" y="1054819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4067"/>
            <a:ext cx="11277600" cy="6982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дорожную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50404" y="1055051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-1" y="1440347"/>
          <a:ext cx="12192002" cy="541765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387406">
                  <a:extLst>
                    <a:ext uri="{9D8B030D-6E8A-4147-A177-3AD203B41FA5}">
                      <a16:colId xmlns:a16="http://schemas.microsoft.com/office/drawing/2014/main" val="1175980008"/>
                    </a:ext>
                  </a:extLst>
                </a:gridCol>
                <a:gridCol w="1573119">
                  <a:extLst>
                    <a:ext uri="{9D8B030D-6E8A-4147-A177-3AD203B41FA5}">
                      <a16:colId xmlns:a16="http://schemas.microsoft.com/office/drawing/2014/main" val="3283311155"/>
                    </a:ext>
                  </a:extLst>
                </a:gridCol>
                <a:gridCol w="2068405">
                  <a:extLst>
                    <a:ext uri="{9D8B030D-6E8A-4147-A177-3AD203B41FA5}">
                      <a16:colId xmlns:a16="http://schemas.microsoft.com/office/drawing/2014/main" val="1688090695"/>
                    </a:ext>
                  </a:extLst>
                </a:gridCol>
                <a:gridCol w="1581536">
                  <a:extLst>
                    <a:ext uri="{9D8B030D-6E8A-4147-A177-3AD203B41FA5}">
                      <a16:colId xmlns:a16="http://schemas.microsoft.com/office/drawing/2014/main" val="3713610849"/>
                    </a:ext>
                  </a:extLst>
                </a:gridCol>
                <a:gridCol w="1581536">
                  <a:extLst>
                    <a:ext uri="{9D8B030D-6E8A-4147-A177-3AD203B41FA5}">
                      <a16:colId xmlns:a16="http://schemas.microsoft.com/office/drawing/2014/main" val="2900386131"/>
                    </a:ext>
                  </a:extLst>
                </a:gridCol>
              </a:tblGrid>
              <a:tr h="408180">
                <a:tc gridSpan="3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01974"/>
                  </a:ext>
                </a:extLst>
              </a:tr>
              <a:tr h="371072">
                <a:tc rowSpan="3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Реконструкция моста через Никольское устье Северной Двины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403 549,8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97653"/>
                  </a:ext>
                </a:extLst>
              </a:tr>
              <a:tr h="371072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81072"/>
                  </a:ext>
                </a:extLst>
              </a:tr>
              <a:tr h="371072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264518"/>
                  </a:ext>
                </a:extLst>
              </a:tr>
              <a:tr h="371072">
                <a:tc rowSpan="3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автомобильной дороги к с. Ненокса от автодороги Северодвинск–Онега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242 173,5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91 190,9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10195"/>
                  </a:ext>
                </a:extLst>
              </a:tr>
              <a:tr h="371072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144 253,6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89324"/>
                  </a:ext>
                </a:extLst>
              </a:tr>
              <a:tr h="371072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6 729,0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09182"/>
                  </a:ext>
                </a:extLst>
              </a:tr>
              <a:tr h="371072"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окружной дороги (соединение ул. Окружной с ул. Юбилейной)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56363"/>
                  </a:ext>
                </a:extLst>
              </a:tr>
              <a:tr h="371072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7" marR="91477" marT="45718" marB="45718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437786"/>
                  </a:ext>
                </a:extLst>
              </a:tr>
              <a:tr h="89057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дороги по продлению пр. Морского от пр. Победы до пересечения с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Солзенским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шоссе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93 698,8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90219"/>
                  </a:ext>
                </a:extLst>
              </a:tr>
              <a:tr h="115032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Завершение реконструкции пр. Морского от Малой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Кудьмы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пр. Победы, включая строительство транспортной развязки в районе пр. Морского и пр. Победы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50 271,0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6511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4847172"/>
            <a:ext cx="5007429" cy="201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2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7408" y="189831"/>
            <a:ext cx="7824947" cy="782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072" y="-80729"/>
            <a:ext cx="11380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</a:t>
            </a:r>
            <a:endParaRPr lang="ru-RU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19" name="Диаграмма 18"/>
              <p:cNvGraphicFramePr/>
              <p:nvPr>
                <p:extLst>
                  <p:ext uri="{D42A27DB-BD31-4B8C-83A1-F6EECF244321}">
                    <p14:modId xmlns:p14="http://schemas.microsoft.com/office/powerpoint/2010/main" val="1811299755"/>
                  </p:ext>
                </p:extLst>
              </p:nvPr>
            </p:nvGraphicFramePr>
            <p:xfrm>
              <a:off x="0" y="1323441"/>
              <a:ext cx="12192000" cy="553456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9" name="Диаграмма 1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1323441"/>
                <a:ext cx="12192000" cy="5534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Прямоугольник 6"/>
          <p:cNvSpPr/>
          <p:nvPr/>
        </p:nvSpPr>
        <p:spPr>
          <a:xfrm>
            <a:off x="11085222" y="972151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1275"/>
            <a:ext cx="10232571" cy="8988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объекты жилищно-коммунальной сферы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1424384"/>
          <a:ext cx="12192000" cy="31993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44992">
                  <a:extLst>
                    <a:ext uri="{9D8B030D-6E8A-4147-A177-3AD203B41FA5}">
                      <a16:colId xmlns:a16="http://schemas.microsoft.com/office/drawing/2014/main" val="264486302"/>
                    </a:ext>
                  </a:extLst>
                </a:gridCol>
                <a:gridCol w="3447008">
                  <a:extLst>
                    <a:ext uri="{9D8B030D-6E8A-4147-A177-3AD203B41FA5}">
                      <a16:colId xmlns:a16="http://schemas.microsoft.com/office/drawing/2014/main" val="3883431453"/>
                    </a:ext>
                  </a:extLst>
                </a:gridCol>
              </a:tblGrid>
              <a:tr h="369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19977"/>
                  </a:ext>
                </a:extLst>
              </a:tr>
              <a:tr h="62043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переселению граждан из аварийного жилищного фонда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455 545,2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633455"/>
                  </a:ext>
                </a:extLst>
              </a:tr>
              <a:tr h="51834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Реконструкция набережной Александра Зрячего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36 816,9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30690"/>
                  </a:ext>
                </a:extLst>
              </a:tr>
              <a:tr h="5359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берегоукрепительных сооружений набережной реки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Кудьма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49 777,2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090980"/>
                  </a:ext>
                </a:extLst>
              </a:tr>
              <a:tr h="5711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линий наружного освещения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том числе квартал 087, вдоль тротуарной дорожки оз. Чаячье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436926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ливневого коллектора вдоль ул. Железнодорожной, от ул. Торцева до рефулерного озера, с устройством локальных очистных сооружений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9625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1" y="4682440"/>
            <a:ext cx="5630092" cy="217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7" y="4721628"/>
            <a:ext cx="5630090" cy="213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085222" y="1025705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035469"/>
            <a:ext cx="12192001" cy="589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414008" y="84201"/>
            <a:ext cx="10455775" cy="80213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alt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помощи населению</a:t>
            </a:r>
            <a:endParaRPr lang="ru-RU" alt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severodvinsk.info/img/other/2015.07.17_OSZN_image001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93030"/>
            <a:ext cx="5218041" cy="283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18043" y="1035468"/>
            <a:ext cx="6973957" cy="582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方正姚体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方正姚体"/>
                <a:cs typeface="方正姚体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 социальной помощи гражданам пожилого возраста,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инвалидам, семьям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воспитывающим детей-инвалидов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другим социально незащищенным группам населения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–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6 097,0 тыс. рублей;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частичного ремонта квартир участников и инвалидов Великой Отечественной войны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983,4 тыс. рублей;</a:t>
            </a: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стационарной социальной помощи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1 508,9 тыс. рублей;</a:t>
            </a: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доступности лечебных и социальных объектов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1 662,0 тыс. рублей;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поддержки некоммерческим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 и ветеранским организациям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6 013,8 тыс. рублей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Северодвинска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900,0 тыс.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недополученных доходов транспортных организаций,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перевозками отдельных категорий граждан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22 903,3 тыс. рублей;</a:t>
            </a: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жилья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027,0 тыс. рублей;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молодым семьям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785,1 тыс.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2" descr="Психолог для пожилых людей: психологическая помощь пожилым и инвалидам –  «Третий возраст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469"/>
            <a:ext cx="5218042" cy="31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6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910" y="60355"/>
            <a:ext cx="10789919" cy="1094184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местного бюджета за 2020 год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53143" y="1558833"/>
          <a:ext cx="10855233" cy="28031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33864">
                  <a:extLst>
                    <a:ext uri="{9D8B030D-6E8A-4147-A177-3AD203B41FA5}">
                      <a16:colId xmlns:a16="http://schemas.microsoft.com/office/drawing/2014/main" val="3867094818"/>
                    </a:ext>
                  </a:extLst>
                </a:gridCol>
                <a:gridCol w="1980928">
                  <a:extLst>
                    <a:ext uri="{9D8B030D-6E8A-4147-A177-3AD203B41FA5}">
                      <a16:colId xmlns:a16="http://schemas.microsoft.com/office/drawing/2014/main" val="3050665897"/>
                    </a:ext>
                  </a:extLst>
                </a:gridCol>
                <a:gridCol w="1704263">
                  <a:extLst>
                    <a:ext uri="{9D8B030D-6E8A-4147-A177-3AD203B41FA5}">
                      <a16:colId xmlns:a16="http://schemas.microsoft.com/office/drawing/2014/main" val="1815705047"/>
                    </a:ext>
                  </a:extLst>
                </a:gridCol>
                <a:gridCol w="1505061">
                  <a:extLst>
                    <a:ext uri="{9D8B030D-6E8A-4147-A177-3AD203B41FA5}">
                      <a16:colId xmlns:a16="http://schemas.microsoft.com/office/drawing/2014/main" val="819211841"/>
                    </a:ext>
                  </a:extLst>
                </a:gridCol>
                <a:gridCol w="1361196">
                  <a:extLst>
                    <a:ext uri="{9D8B030D-6E8A-4147-A177-3AD203B41FA5}">
                      <a16:colId xmlns:a16="http://schemas.microsoft.com/office/drawing/2014/main" val="294551399"/>
                    </a:ext>
                  </a:extLst>
                </a:gridCol>
                <a:gridCol w="1669921">
                  <a:extLst>
                    <a:ext uri="{9D8B030D-6E8A-4147-A177-3AD203B41FA5}">
                      <a16:colId xmlns:a16="http://schemas.microsoft.com/office/drawing/2014/main" val="1486949900"/>
                    </a:ext>
                  </a:extLst>
                </a:gridCol>
              </a:tblGrid>
              <a:tr h="78633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 изменениями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первонач. плана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плана с изменениями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2341094200"/>
                  </a:ext>
                </a:extLst>
              </a:tr>
              <a:tr h="52751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ВСЕГО, </a:t>
                      </a:r>
                      <a:endParaRPr lang="ru-RU" sz="1600" b="1" u="none" strike="noStrik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7 172 754,0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8 759 464,3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8 386 685,3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1474676600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3 412 748,2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3 231 634,7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3 216 946,5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1543069221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432 851,5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442 838,5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463 175,5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3711829566"/>
                  </a:ext>
                </a:extLst>
              </a:tr>
              <a:tr h="414523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1604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3 327 154,3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5 084 991,1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4 706 563,3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141,5%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92,6%</a:t>
                      </a:r>
                      <a:endParaRPr lang="ru-RU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3555263540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7 284 497,9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9 267 132,8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8 712 477,7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119,6%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3478399441"/>
                  </a:ext>
                </a:extLst>
              </a:tr>
              <a:tr h="268691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-111 743,9</a:t>
                      </a:r>
                      <a:endParaRPr lang="ru-RU" sz="16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-507 668,5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-325 792,4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291,6%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00" marR="9300" marT="9300" marB="0" anchor="ctr"/>
                </a:tc>
                <a:extLst>
                  <a:ext uri="{0D108BD9-81ED-4DB2-BD59-A6C34878D82A}">
                    <a16:rowId xmlns:a16="http://schemas.microsoft.com/office/drawing/2014/main" val="2838207614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653143" y="4206240"/>
          <a:ext cx="10855233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085222" y="1025705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39" y="26014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6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463" y="141937"/>
            <a:ext cx="11064240" cy="1094184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местного бюджета </a:t>
            </a:r>
            <a:br>
              <a:rPr lang="ru-RU" alt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2019-2020 годы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68810"/>
              </p:ext>
            </p:extLst>
          </p:nvPr>
        </p:nvGraphicFramePr>
        <p:xfrm>
          <a:off x="862150" y="1694945"/>
          <a:ext cx="10424159" cy="18832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494375">
                  <a:extLst>
                    <a:ext uri="{9D8B030D-6E8A-4147-A177-3AD203B41FA5}">
                      <a16:colId xmlns:a16="http://schemas.microsoft.com/office/drawing/2014/main" val="1296311275"/>
                    </a:ext>
                  </a:extLst>
                </a:gridCol>
                <a:gridCol w="1658229">
                  <a:extLst>
                    <a:ext uri="{9D8B030D-6E8A-4147-A177-3AD203B41FA5}">
                      <a16:colId xmlns:a16="http://schemas.microsoft.com/office/drawing/2014/main" val="373578889"/>
                    </a:ext>
                  </a:extLst>
                </a:gridCol>
                <a:gridCol w="1610410">
                  <a:extLst>
                    <a:ext uri="{9D8B030D-6E8A-4147-A177-3AD203B41FA5}">
                      <a16:colId xmlns:a16="http://schemas.microsoft.com/office/drawing/2014/main" val="3192096728"/>
                    </a:ext>
                  </a:extLst>
                </a:gridCol>
                <a:gridCol w="1370893">
                  <a:extLst>
                    <a:ext uri="{9D8B030D-6E8A-4147-A177-3AD203B41FA5}">
                      <a16:colId xmlns:a16="http://schemas.microsoft.com/office/drawing/2014/main" val="4140022881"/>
                    </a:ext>
                  </a:extLst>
                </a:gridCol>
                <a:gridCol w="1290252">
                  <a:extLst>
                    <a:ext uri="{9D8B030D-6E8A-4147-A177-3AD203B41FA5}">
                      <a16:colId xmlns:a16="http://schemas.microsoft.com/office/drawing/2014/main" val="2632921930"/>
                    </a:ext>
                  </a:extLst>
                </a:gridCol>
              </a:tblGrid>
              <a:tr h="617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2019 году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2020 году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2020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007795"/>
                  </a:ext>
                </a:extLst>
              </a:tr>
              <a:tr h="316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ВСЕГО, в том числе: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7 816 768,1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8 386 685,3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569 917,2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9994626"/>
                  </a:ext>
                </a:extLst>
              </a:tr>
              <a:tr h="316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3 182 806,2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3 216 946,5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34 140,3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0024281"/>
                  </a:ext>
                </a:extLst>
              </a:tr>
              <a:tr h="316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547 217,2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463 175,5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-84 041,7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-15,4%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2945259"/>
                  </a:ext>
                </a:extLst>
              </a:tr>
              <a:tr h="316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4 086 744,7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4 706 563,3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619 818,6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15,2%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9973209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744584" y="3644538"/>
          <a:ext cx="10580914" cy="321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085222" y="1051455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463" y="168620"/>
            <a:ext cx="11064240" cy="89889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местного бюджета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05055"/>
              </p:ext>
            </p:extLst>
          </p:nvPr>
        </p:nvGraphicFramePr>
        <p:xfrm>
          <a:off x="2" y="1463039"/>
          <a:ext cx="12191999" cy="53122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3659">
                  <a:extLst>
                    <a:ext uri="{9D8B030D-6E8A-4147-A177-3AD203B41FA5}">
                      <a16:colId xmlns:a16="http://schemas.microsoft.com/office/drawing/2014/main" val="1102896620"/>
                    </a:ext>
                  </a:extLst>
                </a:gridCol>
                <a:gridCol w="1774998">
                  <a:extLst>
                    <a:ext uri="{9D8B030D-6E8A-4147-A177-3AD203B41FA5}">
                      <a16:colId xmlns:a16="http://schemas.microsoft.com/office/drawing/2014/main" val="4131644399"/>
                    </a:ext>
                  </a:extLst>
                </a:gridCol>
                <a:gridCol w="1704050">
                  <a:extLst>
                    <a:ext uri="{9D8B030D-6E8A-4147-A177-3AD203B41FA5}">
                      <a16:colId xmlns:a16="http://schemas.microsoft.com/office/drawing/2014/main" val="944428698"/>
                    </a:ext>
                  </a:extLst>
                </a:gridCol>
                <a:gridCol w="1602377">
                  <a:extLst>
                    <a:ext uri="{9D8B030D-6E8A-4147-A177-3AD203B41FA5}">
                      <a16:colId xmlns:a16="http://schemas.microsoft.com/office/drawing/2014/main" val="322780766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1372351365"/>
                    </a:ext>
                  </a:extLst>
                </a:gridCol>
              </a:tblGrid>
              <a:tr h="83490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endParaRPr lang="ru-RU" sz="1600" b="1" u="none" strike="noStrik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851965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Налоги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прибыль, доходы (НДФЛ)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2 748 023,3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73,7%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2 912 737,8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79,1%</a:t>
                      </a:r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21422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Налоги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совокупный доход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151 606,7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109 715,7</a:t>
                      </a:r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0913343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Налоги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имущество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239 316,9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147 423,7</a:t>
                      </a:r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793597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Государственная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пошлина, сборы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32 870,7</a:t>
                      </a:r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36 530,3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831034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использования имущества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247 899,9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263 066,2</a:t>
                      </a:r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4301276"/>
                  </a:ext>
                </a:extLst>
              </a:tr>
              <a:tr h="509515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Платежи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пользовании природными ресурсами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20 303,0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30 369,9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8015808"/>
                  </a:ext>
                </a:extLst>
              </a:tr>
              <a:tr h="580197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</a:t>
                      </a:r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продажи имущества и земельных участков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241 966,5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132 121,2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1425238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Прочие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48 036,4</a:t>
                      </a:r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48 157,2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2539663"/>
                  </a:ext>
                </a:extLst>
              </a:tr>
              <a:tr h="834908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НАЛОГОВЫЕ </a:t>
                      </a:r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 ВСЕГО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3 730 023,4</a:t>
                      </a:r>
                      <a:endParaRPr lang="ru-RU" sz="16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b="1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3 680 122,0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286288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085222" y="998213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4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98895"/>
            <a:ext cx="12192000" cy="5959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3243" y="81473"/>
            <a:ext cx="11088757" cy="1091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бюджета по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отраслям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689021"/>
              </p:ext>
            </p:extLst>
          </p:nvPr>
        </p:nvGraphicFramePr>
        <p:xfrm>
          <a:off x="0" y="895741"/>
          <a:ext cx="12192000" cy="595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085222" y="523256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6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9524"/>
            <a:ext cx="12192000" cy="5788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085" y="-92332"/>
            <a:ext cx="11277600" cy="117724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33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на реализацию муниципальных </a:t>
            </a: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3333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 Северодвинска</a:t>
            </a:r>
            <a:endParaRPr lang="ru-RU" alt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84474"/>
              </p:ext>
            </p:extLst>
          </p:nvPr>
        </p:nvGraphicFramePr>
        <p:xfrm>
          <a:off x="0" y="1084217"/>
          <a:ext cx="12191999" cy="577859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615037">
                  <a:extLst>
                    <a:ext uri="{9D8B030D-6E8A-4147-A177-3AD203B41FA5}">
                      <a16:colId xmlns:a16="http://schemas.microsoft.com/office/drawing/2014/main" val="150111583"/>
                    </a:ext>
                  </a:extLst>
                </a:gridCol>
                <a:gridCol w="1578605">
                  <a:extLst>
                    <a:ext uri="{9D8B030D-6E8A-4147-A177-3AD203B41FA5}">
                      <a16:colId xmlns:a16="http://schemas.microsoft.com/office/drawing/2014/main" val="1017402267"/>
                    </a:ext>
                  </a:extLst>
                </a:gridCol>
                <a:gridCol w="1578605">
                  <a:extLst>
                    <a:ext uri="{9D8B030D-6E8A-4147-A177-3AD203B41FA5}">
                      <a16:colId xmlns:a16="http://schemas.microsoft.com/office/drawing/2014/main" val="1278071623"/>
                    </a:ext>
                  </a:extLst>
                </a:gridCol>
                <a:gridCol w="1419752">
                  <a:extLst>
                    <a:ext uri="{9D8B030D-6E8A-4147-A177-3AD203B41FA5}">
                      <a16:colId xmlns:a16="http://schemas.microsoft.com/office/drawing/2014/main" val="966666683"/>
                    </a:ext>
                  </a:extLst>
                </a:gridCol>
              </a:tblGrid>
              <a:tr h="513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2019 году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2020 году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11831447"/>
                  </a:ext>
                </a:extLst>
              </a:tr>
              <a:tr h="330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Северодвинска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4 413 014,3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4 536 996,0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0877149"/>
                  </a:ext>
                </a:extLst>
              </a:tr>
              <a:tr h="3277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Северодвинска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40 365,9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30 666,0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7912437"/>
                  </a:ext>
                </a:extLst>
              </a:tr>
              <a:tr h="3113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культуры муниципального образования «Северодвинск»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514 744,0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513 203,1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5534554"/>
                  </a:ext>
                </a:extLst>
              </a:tr>
              <a:tr h="256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Северодвинска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31 091,5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29 280,3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5824149"/>
                  </a:ext>
                </a:extLst>
              </a:tr>
              <a:tr h="4936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институтов гражданского общества и поддержка социально ориентированных некоммерческих организаций в муниципальном образовании «Северодвинск»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2 200,1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3 699,7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168,16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8508198"/>
                  </a:ext>
                </a:extLst>
              </a:tr>
              <a:tr h="6705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территорий от чрезвычайных ситуаций, обеспечение первичных мер пожарной безопасности и безопасности людей на водных объектах на территории муниципального образования «Северодвинск»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57 578,5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63 008,4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4826990"/>
                  </a:ext>
                </a:extLst>
              </a:tr>
              <a:tr h="256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населения Северодвинска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155 929,2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143 323,7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8033796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управление Северодвинска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308 211,2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364 888,1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118,39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154062"/>
                  </a:ext>
                </a:extLst>
              </a:tr>
              <a:tr h="264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 Северодвинска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39 497,8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42 694,4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1488746"/>
                  </a:ext>
                </a:extLst>
              </a:tr>
              <a:tr h="292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Экономическое развитие муниципального образования «Северодвинск»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20 600,1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25 995,9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126,19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6351691"/>
                  </a:ext>
                </a:extLst>
              </a:tr>
              <a:tr h="2896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жилищного строительства Северодвинска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1 232 925,0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1 578 821,6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128,05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258851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Северодвинска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1 868,4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1 695,2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7976395"/>
                  </a:ext>
                </a:extLst>
              </a:tr>
              <a:tr h="513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комфортного и безопасного проживания населения на территории муниципального образования «Северодвинск»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968 967,3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1 211 456,1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9024916"/>
                  </a:ext>
                </a:extLst>
              </a:tr>
              <a:tr h="4444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объектах городского хозяйства муниципального образования «Северодвинск» 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10 909,1</a:t>
                      </a:r>
                      <a:endParaRPr lang="ru-RU" alt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9 314,6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6475812"/>
                  </a:ext>
                </a:extLst>
              </a:tr>
              <a:tr h="2704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300" b="1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797 902,4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8 555 043,1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109,37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0905679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085222" y="691927"/>
            <a:ext cx="110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тыс. руб.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243" cy="89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3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В Северодвинске построили лыжную базу — Двина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40" y="1419497"/>
            <a:ext cx="6035560" cy="5441385"/>
          </a:xfrm>
          <a:prstGeom prst="rect">
            <a:avLst/>
          </a:prstGeom>
          <a:noFill/>
          <a:effectLst>
            <a:glow rad="38100">
              <a:schemeClr val="accent1">
                <a:alpha val="40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В Северодвинске начато строительство нового детсад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r="194"/>
          <a:stretch/>
        </p:blipFill>
        <p:spPr bwMode="auto">
          <a:xfrm>
            <a:off x="0" y="15673"/>
            <a:ext cx="6154580" cy="68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 flipV="1">
            <a:off x="0" y="0"/>
            <a:ext cx="12192000" cy="6858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09765" y="160422"/>
            <a:ext cx="6883904" cy="583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  <a:endParaRPr lang="ru-RU" sz="3000" b="1" dirty="0">
              <a:solidFill>
                <a:srgbClr val="0000CC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121501" y="1010379"/>
            <a:ext cx="5948997" cy="33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Национальный проект «Демография»</a:t>
            </a:r>
          </a:p>
          <a:p>
            <a:pPr algn="ctr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В рамках федерального проекта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занятости женщин – создание условий дошкольного образования для детей в возрасте до трех лет» (завершено строительство детского сада на 280 мест в 162 квартале и  начато строительство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на 280 мест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квартале)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13 302,7 тыс. рублей.</a:t>
            </a:r>
          </a:p>
          <a:p>
            <a:pPr algn="ctr"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В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рамках федерального проекта «Спорт – норма жизни»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реализовано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проектирование и строительство лыжной базы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    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61 016,1 тыс.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рублей; оказана 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поддержка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спортивным организациям, осуществляющим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подготовку спортивного резерва для спортивных сборных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команд -4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524,5 тыс. 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рублей,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ыжники Северодвинска взяли «золото» на Рождественской гон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10" y="5311941"/>
            <a:ext cx="2037770" cy="15460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6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Северодвинске обустройство детского технопарка «Кванториум» хотят начать  в мае 2019-го — Северная недел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23333" b="28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2019 году откроется первый «Кванториум» в Росс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r="-2969" b="20493"/>
          <a:stretch/>
        </p:blipFill>
        <p:spPr bwMode="auto">
          <a:xfrm>
            <a:off x="1" y="4029532"/>
            <a:ext cx="5339676" cy="28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 flipV="1">
            <a:off x="0" y="0"/>
            <a:ext cx="12261574" cy="6858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16011" y="267412"/>
            <a:ext cx="6883904" cy="583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  <a:endParaRPr lang="ru-RU" sz="3000" b="1" dirty="0">
              <a:solidFill>
                <a:srgbClr val="0000CC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430072" y="1200933"/>
            <a:ext cx="5401429" cy="21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Национальный проект «Образование»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75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рамках федерального проекта «Успех каждого ребенка» реализовано мероприятие «Создание детского технопарка «Кванториум»  в сумме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28 800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тыс. рублей за счет местного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21595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Виртуальный концертный зал СЕВЕРОДВИНСК | ВКонтак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t="1" r="5572" b="5513"/>
          <a:stretch/>
        </p:blipFill>
        <p:spPr bwMode="auto">
          <a:xfrm>
            <a:off x="4557542" y="-19823"/>
            <a:ext cx="7642742" cy="687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В Северодвинске открылась первая модельная библиотека · Новости  Архангельска и Архангельской области. Сетевое издание DVINA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8" y="9995"/>
            <a:ext cx="3837939" cy="39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одельная библиотека Северодвинска станет второй в 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0201"/>
            <a:ext cx="3943039" cy="29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иблиотеки нового поколения появятся в Ленском и Котласском районах  Архангельской области » Беломорские Нов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1" y="3920195"/>
            <a:ext cx="4427591" cy="29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flipV="1">
            <a:off x="-16568" y="-19823"/>
            <a:ext cx="12208568" cy="6877823"/>
          </a:xfrm>
          <a:prstGeom prst="triangle">
            <a:avLst>
              <a:gd name="adj" fmla="val 5009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/>
          <p:cNvSpPr/>
          <p:nvPr/>
        </p:nvSpPr>
        <p:spPr>
          <a:xfrm>
            <a:off x="2767408" y="-9828"/>
            <a:ext cx="6883904" cy="583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  <a:endParaRPr lang="ru-RU" sz="3000" b="1" dirty="0">
              <a:solidFill>
                <a:srgbClr val="0000CC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934754" y="583659"/>
            <a:ext cx="4305923" cy="301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Национальный проект «Культура»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рамках федерального проекта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«Культурная среда» создана модельная библиотека - 5 500,0 тыс. рублей; в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рамках федерального проекта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«Цифровая культура»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виртуальный концертный зал 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2 600,0 тыс. рублей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51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1971</TotalTime>
  <Words>1359</Words>
  <Application>Microsoft Office PowerPoint</Application>
  <PresentationFormat>Широкоэкранный</PresentationFormat>
  <Paragraphs>408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Microsoft YaHei</vt:lpstr>
      <vt:lpstr>SimSun</vt:lpstr>
      <vt:lpstr>Arial</vt:lpstr>
      <vt:lpstr>Calibri</vt:lpstr>
      <vt:lpstr>Calibri Light</vt:lpstr>
      <vt:lpstr>Corbel</vt:lpstr>
      <vt:lpstr>华文新魏</vt:lpstr>
      <vt:lpstr>Times New Roman</vt:lpstr>
      <vt:lpstr>Wingdings 3</vt:lpstr>
      <vt:lpstr>Тема Office</vt:lpstr>
      <vt:lpstr>Публичные слушания  по отчету «Об исполнении местного бюджета за 2020 год» </vt:lpstr>
      <vt:lpstr>Исполнение местного бюджета за 2020 год</vt:lpstr>
      <vt:lpstr>Динамика доходов местного бюджета  за 2019-2020 годы</vt:lpstr>
      <vt:lpstr>Структура налоговых и неналоговых доходов местного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Эффективное софинансирование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Инвестиции в дорожную деятельность</vt:lpstr>
      <vt:lpstr>Презентация PowerPoint</vt:lpstr>
      <vt:lpstr>Инвестиции в объекты жилищно-коммунальной сферы</vt:lpstr>
      <vt:lpstr>Реализация социальной помощи населению</vt:lpstr>
      <vt:lpstr>Исполнение местного бюджета за 2020 год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Dubrovina</cp:lastModifiedBy>
  <cp:revision>193</cp:revision>
  <dcterms:created xsi:type="dcterms:W3CDTF">2014-11-21T11:00:06Z</dcterms:created>
  <dcterms:modified xsi:type="dcterms:W3CDTF">2021-05-12T12:40:15Z</dcterms:modified>
</cp:coreProperties>
</file>