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notesMasterIdLst>
    <p:notesMasterId r:id="rId11"/>
  </p:notesMasterIdLst>
  <p:handoutMasterIdLst>
    <p:handoutMasterId r:id="rId12"/>
  </p:handoutMasterIdLst>
  <p:sldIdLst>
    <p:sldId id="404" r:id="rId2"/>
    <p:sldId id="392" r:id="rId3"/>
    <p:sldId id="403" r:id="rId4"/>
    <p:sldId id="405" r:id="rId5"/>
    <p:sldId id="407" r:id="rId6"/>
    <p:sldId id="402" r:id="rId7"/>
    <p:sldId id="410" r:id="rId8"/>
    <p:sldId id="411" r:id="rId9"/>
    <p:sldId id="408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9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аочинская Елена Вадимовна" initials="ЗЕВ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009900"/>
    <a:srgbClr val="33CC33"/>
    <a:srgbClr val="C00000"/>
    <a:srgbClr val="FF9900"/>
    <a:srgbClr val="99CCFF"/>
    <a:srgbClr val="FF7C80"/>
    <a:srgbClr val="D282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9669" autoAdjust="0"/>
  </p:normalViewPr>
  <p:slideViewPr>
    <p:cSldViewPr>
      <p:cViewPr>
        <p:scale>
          <a:sx n="79" d="100"/>
          <a:sy n="79" d="100"/>
        </p:scale>
        <p:origin x="-2430" y="-846"/>
      </p:cViewPr>
      <p:guideLst>
        <p:guide orient="horz" pos="2160"/>
        <p:guide orient="horz" pos="89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29521" cy="497682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0062" y="3"/>
            <a:ext cx="2929521" cy="497682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fld id="{BF139DC8-7AF3-45DF-BABA-79889B6516CF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4832"/>
            <a:ext cx="2929521" cy="497682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0062" y="9444832"/>
            <a:ext cx="2929521" cy="497682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fld id="{35114EB5-02A4-49EB-98F6-71B6F5DDC6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33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0574" cy="497682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3" y="3"/>
            <a:ext cx="2930574" cy="497682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>
              <a:defRPr sz="1200"/>
            </a:lvl1pPr>
          </a:lstStyle>
          <a:p>
            <a:fld id="{A5FF5567-4CF3-4A5F-8C16-9A917443F6EE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5" tIns="46013" rIns="92025" bIns="460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0" y="4722419"/>
            <a:ext cx="5409563" cy="4474369"/>
          </a:xfrm>
          <a:prstGeom prst="rect">
            <a:avLst/>
          </a:prstGeom>
        </p:spPr>
        <p:txBody>
          <a:bodyPr vert="horz" lIns="92025" tIns="46013" rIns="92025" bIns="460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244"/>
            <a:ext cx="2930574" cy="497681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3" y="9443244"/>
            <a:ext cx="2930574" cy="497681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>
              <a:defRPr sz="1200"/>
            </a:lvl1pPr>
          </a:lstStyle>
          <a:p>
            <a:fld id="{ECD395F9-916A-48CA-B826-22DFB8A4B6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2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7482" indent="-287493" eaLnBrk="0" hangingPunct="0">
              <a:defRPr sz="3200" b="1">
                <a:solidFill>
                  <a:srgbClr val="000066"/>
                </a:solidFill>
                <a:latin typeface="Arial" charset="0"/>
              </a:defRPr>
            </a:lvl2pPr>
            <a:lvl3pPr marL="1149972" indent="-229994" eaLnBrk="0" hangingPunct="0">
              <a:defRPr sz="3200" b="1">
                <a:solidFill>
                  <a:srgbClr val="000066"/>
                </a:solidFill>
                <a:latin typeface="Arial" charset="0"/>
              </a:defRPr>
            </a:lvl3pPr>
            <a:lvl4pPr marL="1609961" indent="-229994" eaLnBrk="0" hangingPunct="0">
              <a:defRPr sz="3200" b="1">
                <a:solidFill>
                  <a:srgbClr val="000066"/>
                </a:solidFill>
                <a:latin typeface="Arial" charset="0"/>
              </a:defRPr>
            </a:lvl4pPr>
            <a:lvl5pPr marL="2069950" indent="-229994" eaLnBrk="0" hangingPunct="0">
              <a:defRPr sz="3200" b="1">
                <a:solidFill>
                  <a:srgbClr val="000066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801D318A-ACDE-4C20-8204-D3BB2DC73E1D}" type="slidenum">
              <a:rPr 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76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76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76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6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76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76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95F9-916A-48CA-B826-22DFB8A4B6E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65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rgbClr val="000066"/>
                </a:solidFill>
                <a:latin typeface="Arial" charset="0"/>
              </a:defRPr>
            </a:lvl1pPr>
            <a:lvl2pPr marL="747482" indent="-287493" eaLnBrk="0" hangingPunct="0">
              <a:defRPr sz="3200" b="1">
                <a:solidFill>
                  <a:srgbClr val="000066"/>
                </a:solidFill>
                <a:latin typeface="Arial" charset="0"/>
              </a:defRPr>
            </a:lvl2pPr>
            <a:lvl3pPr marL="1149972" indent="-229994" eaLnBrk="0" hangingPunct="0">
              <a:defRPr sz="3200" b="1">
                <a:solidFill>
                  <a:srgbClr val="000066"/>
                </a:solidFill>
                <a:latin typeface="Arial" charset="0"/>
              </a:defRPr>
            </a:lvl3pPr>
            <a:lvl4pPr marL="1609961" indent="-229994" eaLnBrk="0" hangingPunct="0">
              <a:defRPr sz="3200" b="1">
                <a:solidFill>
                  <a:srgbClr val="000066"/>
                </a:solidFill>
                <a:latin typeface="Arial" charset="0"/>
              </a:defRPr>
            </a:lvl4pPr>
            <a:lvl5pPr marL="2069950" indent="-229994" eaLnBrk="0" hangingPunct="0">
              <a:defRPr sz="3200" b="1">
                <a:solidFill>
                  <a:srgbClr val="000066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hangingPunct="1"/>
            <a:fld id="{AEFAB8A1-81E0-456B-B3AE-633492619E1B}" type="slidenum">
              <a:rPr lang="en-US" sz="1200" b="0">
                <a:solidFill>
                  <a:schemeClr val="tx1"/>
                </a:solidFill>
              </a:rPr>
              <a:pPr eaLnBrk="1" hangingPunct="1"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95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41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45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0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7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6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37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8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D8B1-C10D-4E75-9ED3-152B8B228ED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8E4FB-5C3C-4EB1-9A8E-D035B60F3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43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МУНИЦИПАЛЬНОЕ ОБРАЗОВАНИЕ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«СЕВЕРОДВИНСК»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500438"/>
            <a:ext cx="8497887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Переход к поадресному установлению размера платы за содержание жилого помещения на территории муниципального образования «Северодвинск»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1364" name="Line 4"/>
          <p:cNvSpPr>
            <a:spLocks noChangeShapeType="1"/>
          </p:cNvSpPr>
          <p:nvPr/>
        </p:nvSpPr>
        <p:spPr bwMode="auto">
          <a:xfrm>
            <a:off x="1476375" y="5734050"/>
            <a:ext cx="6048375" cy="0"/>
          </a:xfrm>
          <a:prstGeom prst="line">
            <a:avLst/>
          </a:prstGeom>
          <a:noFill/>
          <a:ln w="69850" cmpd="thickThin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2411413" y="5949950"/>
            <a:ext cx="453707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УПРАВЛЕНИЕ ЭКОНОМИКИ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АДМИНИСТРАЦИИ СЕВЕРОДВИНСКА</a:t>
            </a:r>
          </a:p>
        </p:txBody>
      </p:sp>
      <p:pic>
        <p:nvPicPr>
          <p:cNvPr id="13318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57188"/>
            <a:ext cx="852487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592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/>
      <p:bldP spid="271363" grpId="0" build="p"/>
      <p:bldP spid="2713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65" y="488620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03647" y="227010"/>
            <a:ext cx="2794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+mj-lt"/>
                <a:cs typeface="Times New Roman" pitchFamily="18" charset="0"/>
              </a:rPr>
              <a:t>Администрация муниципального образования «Северодвинск»</a:t>
            </a:r>
            <a:endParaRPr lang="ru-RU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 flipV="1">
            <a:off x="699" y="834869"/>
            <a:ext cx="9180575" cy="25849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1043608" y="908720"/>
            <a:ext cx="705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ru-RU" b="1" dirty="0" smtClean="0">
                <a:cs typeface="Times New Roman" panose="02020603050405020304" pitchFamily="18" charset="0"/>
              </a:rPr>
              <a:t>Переход к поадресному установлению размера платы за содержание жилого помещения</a:t>
            </a:r>
            <a:endParaRPr lang="ru-RU" b="1" dirty="0">
              <a:cs typeface="Times New Roman" panose="02020603050405020304" pitchFamily="18" charset="0"/>
            </a:endParaRPr>
          </a:p>
        </p:txBody>
      </p:sp>
      <p:pic>
        <p:nvPicPr>
          <p:cNvPr id="72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6" y="98384"/>
            <a:ext cx="706991" cy="7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Стрелка вправо 48"/>
          <p:cNvSpPr/>
          <p:nvPr/>
        </p:nvSpPr>
        <p:spPr>
          <a:xfrm>
            <a:off x="4198459" y="3519446"/>
            <a:ext cx="931027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1637526"/>
            <a:ext cx="3376083" cy="4248472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 01.05.2019</a:t>
            </a: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Размер платы за содержание жилого помещения устанавливался в размере, установленном Администрацией Северодвинска для нанимателей жилых помещений в среднем по всему жилищному фонду в разрезе видов благоустройства домов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1663041"/>
            <a:ext cx="3312368" cy="4248472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После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01.05.2019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Размер платы за содержание жилого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помещения устанавливается по каждому дому в зависимости от конструктивных и технических характеристик дома, уровня благоустройства, перечня инженерного оборудования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65" y="488620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03647" y="227010"/>
            <a:ext cx="2794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+mj-lt"/>
                <a:cs typeface="Times New Roman" pitchFamily="18" charset="0"/>
              </a:rPr>
              <a:t>Администрация муниципального образования «Северодвинск»</a:t>
            </a:r>
            <a:endParaRPr lang="ru-RU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 flipV="1">
            <a:off x="699" y="834869"/>
            <a:ext cx="9180575" cy="25849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1043608" y="908720"/>
            <a:ext cx="7144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ru-RU" sz="1600" b="1" dirty="0" smtClean="0">
                <a:cs typeface="Times New Roman" panose="02020603050405020304" pitchFamily="18" charset="0"/>
              </a:rPr>
              <a:t>Основания и цели перехода к поадресному установлению размера платы за содержание жилого помещения</a:t>
            </a:r>
            <a:endParaRPr lang="ru-RU" sz="1600" b="1" dirty="0">
              <a:cs typeface="Times New Roman" panose="02020603050405020304" pitchFamily="18" charset="0"/>
            </a:endParaRPr>
          </a:p>
        </p:txBody>
      </p:sp>
      <p:pic>
        <p:nvPicPr>
          <p:cNvPr id="72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6" y="98384"/>
            <a:ext cx="706991" cy="7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Прямоугольник 99"/>
          <p:cNvSpPr/>
          <p:nvPr/>
        </p:nvSpPr>
        <p:spPr>
          <a:xfrm>
            <a:off x="655340" y="1844824"/>
            <a:ext cx="8237140" cy="18002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kern="1200" dirty="0" smtClean="0">
                <a:solidFill>
                  <a:schemeClr val="tx1"/>
                </a:solidFill>
              </a:rPr>
              <a:t>      </a:t>
            </a:r>
            <a:r>
              <a:rPr lang="ru-RU" sz="1600" b="1" kern="1200" dirty="0" smtClean="0">
                <a:solidFill>
                  <a:schemeClr val="tx1"/>
                </a:solidFill>
              </a:rPr>
              <a:t>Основания:</a:t>
            </a: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Жилищный кодекс Российской Федерации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300" b="1" dirty="0" smtClean="0">
              <a:solidFill>
                <a:schemeClr val="tx1"/>
              </a:solidFill>
            </a:endParaRP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Постановление Правительства РФ от 13.08.2006 № 491 о Правилах содержания общего имущества в МКД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300" b="1" dirty="0" smtClean="0">
              <a:solidFill>
                <a:schemeClr val="tx1"/>
              </a:solidFill>
            </a:endParaRP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Постановление Правительства РФ от 03.04.2013 № 290 о Минимальном перечне услуг и работ, необходимых для обеспечения надлежащего содержания общего имущества в МКД</a:t>
            </a: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300" b="1" dirty="0" smtClean="0">
              <a:solidFill>
                <a:schemeClr val="tx1"/>
              </a:solidFill>
            </a:endParaRPr>
          </a:p>
          <a:p>
            <a:pPr marL="342900" lvl="0" indent="-34290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kern="1200" dirty="0" smtClean="0">
                <a:solidFill>
                  <a:schemeClr val="tx1"/>
                </a:solidFill>
              </a:rPr>
              <a:t>Обращения граждан</a:t>
            </a:r>
          </a:p>
          <a:p>
            <a:pPr marL="342900" lvl="0" indent="-34290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ru-RU" sz="2000" b="1" kern="1200" spc="-100" dirty="0">
              <a:solidFill>
                <a:schemeClr val="accent6">
                  <a:lumMod val="7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40418" y="4005064"/>
            <a:ext cx="8252062" cy="237626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2000" b="1" spc="-1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spc="-100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ru-RU" sz="1600" b="1" spc="-100" dirty="0" smtClean="0">
                <a:solidFill>
                  <a:schemeClr val="tx1"/>
                </a:solidFill>
                <a:latin typeface="+mj-lt"/>
              </a:rPr>
              <a:t>Цель:</a:t>
            </a: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Прозрачность формирования размера платы за содержание жилого помещения</a:t>
            </a: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ru-RU" sz="1300" b="1" dirty="0">
              <a:solidFill>
                <a:schemeClr val="tx1"/>
              </a:solidFill>
            </a:endParaRP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Наличие информации  о стоимости каждого вида работ или услуг по содержанию общего имущества МКД</a:t>
            </a: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ru-RU" sz="1300" b="1" spc="-100" dirty="0" smtClean="0">
              <a:solidFill>
                <a:schemeClr val="tx1"/>
              </a:solidFill>
            </a:endParaRP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Повышение качества обслуживания жилищного фонда, контроля за деятельностью УК,  уровня управления МКД</a:t>
            </a: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ru-RU" sz="1300" b="1" dirty="0" smtClean="0">
              <a:solidFill>
                <a:schemeClr val="tx1"/>
              </a:solidFill>
            </a:endParaRP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Возможность регулирования размера платы (перечень работ и услуг, периодичность)</a:t>
            </a:r>
          </a:p>
          <a:p>
            <a:pPr marL="342900" lvl="0" indent="-342900" defTabSz="889000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ru-RU" sz="1300" b="1" dirty="0" smtClean="0">
              <a:solidFill>
                <a:schemeClr val="tx1"/>
              </a:solidFill>
            </a:endParaRPr>
          </a:p>
          <a:p>
            <a:pPr marL="342900" indent="-342900" defTabSz="889000">
              <a:spcBef>
                <a:spcPct val="0"/>
              </a:spcBef>
              <a:buFont typeface="Wingdings" pitchFamily="2" charset="2"/>
              <a:buChar char="ü"/>
            </a:pPr>
            <a:r>
              <a:rPr lang="ru-RU" sz="1300" b="1" dirty="0" smtClean="0">
                <a:solidFill>
                  <a:schemeClr val="tx1"/>
                </a:solidFill>
              </a:rPr>
              <a:t>Возможность перерасчета за ненадлежащее, некачественное предоставление услуг или предоставление с перерывами</a:t>
            </a:r>
            <a:endParaRPr lang="ru-RU" sz="1300" b="1" spc="-100" dirty="0">
              <a:solidFill>
                <a:schemeClr val="tx1"/>
              </a:solidFill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2000" b="1" spc="-1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5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65" y="488620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03647" y="227010"/>
            <a:ext cx="2794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+mj-lt"/>
                <a:cs typeface="Times New Roman" pitchFamily="18" charset="0"/>
              </a:rPr>
              <a:t>Администрация муниципального образования «Северодвинск»</a:t>
            </a:r>
            <a:endParaRPr lang="ru-RU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 flipV="1">
            <a:off x="699" y="834869"/>
            <a:ext cx="9180575" cy="25849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83568" y="3140968"/>
            <a:ext cx="3212361" cy="1156745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Соглашение между Администрацией Северодвинска и управляющими организациями, ТСЖ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1403647" y="908720"/>
            <a:ext cx="6552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ru-RU" b="1" dirty="0" smtClean="0">
                <a:cs typeface="Times New Roman" panose="02020603050405020304" pitchFamily="18" charset="0"/>
              </a:rPr>
              <a:t>Механизм реализации перехода к поадресному установлению размера платы за содержание жилого помещения</a:t>
            </a:r>
            <a:endParaRPr lang="ru-RU" b="1" dirty="0"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>
            <a:spLocks/>
          </p:cNvSpPr>
          <p:nvPr/>
        </p:nvSpPr>
        <p:spPr>
          <a:xfrm>
            <a:off x="5192718" y="1867409"/>
            <a:ext cx="3312368" cy="1512168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Определяет единую методику расчета платы за содержание жилого помещения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72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6" y="98384"/>
            <a:ext cx="706991" cy="7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>
            <a:spLocks/>
          </p:cNvSpPr>
          <p:nvPr/>
        </p:nvSpPr>
        <p:spPr>
          <a:xfrm>
            <a:off x="5216624" y="4077072"/>
            <a:ext cx="3312368" cy="1584176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</a:rPr>
              <a:t>Сформирован минимальный перечень и периодичность выполнения работ, оказания услуг по содержанию общего имущества в многоквартирном доме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3923928" y="2536380"/>
            <a:ext cx="1268790" cy="1108644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923928" y="3645024"/>
            <a:ext cx="1292696" cy="1152128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4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19236" y="1156455"/>
            <a:ext cx="34457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37185" algn="just"/>
            <a:r>
              <a:rPr lang="ru-RU" kern="900" dirty="0" smtClean="0">
                <a:solidFill>
                  <a:srgbClr val="2F5597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kern="900" dirty="0">
              <a:solidFill>
                <a:srgbClr val="2F5597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6" y="4721998"/>
            <a:ext cx="4572000" cy="34624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buNone/>
            </a:pPr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1" y="181623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96796" y="556036"/>
            <a:ext cx="8640960" cy="220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endParaRPr lang="ru-RU" b="1" spc="-100" dirty="0">
              <a:solidFill>
                <a:schemeClr val="tx1"/>
              </a:solidFill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11743"/>
              </p:ext>
            </p:extLst>
          </p:nvPr>
        </p:nvGraphicFramePr>
        <p:xfrm>
          <a:off x="537635" y="1124745"/>
          <a:ext cx="8138821" cy="5143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8821"/>
              </a:tblGrid>
              <a:tr h="7919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ОБЯЗАННОСТЬ СОБСТВЕННИКОВ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5226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/>
                        <a:t>Участвовать в расходах на содержание общего имущества в МКД соразмерно</a:t>
                      </a:r>
                      <a:r>
                        <a:rPr lang="ru-RU" sz="1800" b="1" baseline="0" dirty="0" smtClean="0"/>
                        <a:t> своей доле в праве общей собственности на это имущество путем внесения платы за содержание жилого помещения</a:t>
                      </a:r>
                      <a:endParaRPr lang="ru-RU" sz="1800" b="1" dirty="0"/>
                    </a:p>
                  </a:txBody>
                  <a:tcPr/>
                </a:tc>
              </a:tr>
              <a:tr h="113974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/>
                        <a:t>Утвердить перечень, периодичность услуг</a:t>
                      </a:r>
                      <a:r>
                        <a:rPr lang="ru-RU" sz="1800" b="1" baseline="0" dirty="0" smtClean="0"/>
                        <a:t> и работ</a:t>
                      </a:r>
                      <a:r>
                        <a:rPr lang="ru-RU" sz="1800" b="1" dirty="0" smtClean="0"/>
                        <a:t> по содержанию общего имущества в МКД,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но не ниже</a:t>
                      </a:r>
                      <a:r>
                        <a:rPr lang="ru-RU" sz="1800" b="1" baseline="0" dirty="0" smtClean="0"/>
                        <a:t> Минимального перечня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baseline="0" dirty="0" smtClean="0"/>
                        <a:t>     (ПП РФ от 03.04.2013 № 290)</a:t>
                      </a:r>
                      <a:endParaRPr lang="ru-RU" sz="1800" b="1" dirty="0"/>
                    </a:p>
                  </a:txBody>
                  <a:tcPr/>
                </a:tc>
              </a:tr>
              <a:tr h="110872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800" b="1" dirty="0" smtClean="0"/>
                        <a:t>Утвердить перечень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работ по текущему ремонту общего имущества в МКД</a:t>
                      </a:r>
                      <a:endParaRPr lang="ru-RU" sz="1800" b="1" dirty="0"/>
                    </a:p>
                  </a:txBody>
                  <a:tcPr/>
                </a:tc>
              </a:tr>
              <a:tr h="95033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/>
                        <a:t>Принять</a:t>
                      </a:r>
                      <a:r>
                        <a:rPr lang="ru-RU" sz="1800" b="1" baseline="0" dirty="0" smtClean="0"/>
                        <a:t> решение об установлении размера платы за содержание жилого помещения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Line 32"/>
          <p:cNvSpPr>
            <a:spLocks noChangeShapeType="1"/>
          </p:cNvSpPr>
          <p:nvPr/>
        </p:nvSpPr>
        <p:spPr bwMode="auto">
          <a:xfrm flipV="1">
            <a:off x="-10009" y="854037"/>
            <a:ext cx="9180575" cy="25849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38438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cs typeface="Times New Roman" pitchFamily="18" charset="0"/>
              </a:rPr>
              <a:t>Администрация муниципального образования «Северодвинск»</a:t>
            </a:r>
          </a:p>
        </p:txBody>
      </p:sp>
      <p:pic>
        <p:nvPicPr>
          <p:cNvPr id="40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35" y="98383"/>
            <a:ext cx="706991" cy="7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1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65" y="488620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03647" y="227010"/>
            <a:ext cx="2794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+mj-lt"/>
                <a:cs typeface="Times New Roman" pitchFamily="18" charset="0"/>
              </a:rPr>
              <a:t>Администрация муниципального образования «Северодвинск»</a:t>
            </a:r>
            <a:endParaRPr lang="ru-RU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 flipV="1">
            <a:off x="699" y="834869"/>
            <a:ext cx="9180575" cy="25849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95537" y="4658476"/>
            <a:ext cx="3888432" cy="1220393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Размер платы для нанимателей  = размер платы, установленный решением общего собрания собственников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4" name="Прямая со стрелкой 103"/>
          <p:cNvCxnSpPr/>
          <p:nvPr/>
        </p:nvCxnSpPr>
        <p:spPr>
          <a:xfrm>
            <a:off x="3275856" y="3150107"/>
            <a:ext cx="1" cy="393251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Прямоугольник 208"/>
          <p:cNvSpPr/>
          <p:nvPr/>
        </p:nvSpPr>
        <p:spPr>
          <a:xfrm>
            <a:off x="395537" y="908720"/>
            <a:ext cx="8424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ru-RU" b="1" dirty="0" smtClean="0">
                <a:cs typeface="Times New Roman" panose="02020603050405020304" pitchFamily="18" charset="0"/>
              </a:rPr>
              <a:t>Порядок установления размера платы за содержание жилого помещения</a:t>
            </a:r>
            <a:endParaRPr lang="ru-RU" b="1" dirty="0">
              <a:cs typeface="Times New Roman" panose="02020603050405020304" pitchFamily="18" charset="0"/>
            </a:endParaRPr>
          </a:p>
        </p:txBody>
      </p:sp>
      <p:cxnSp>
        <p:nvCxnSpPr>
          <p:cNvPr id="216" name="Прямая со стрелкой 215"/>
          <p:cNvCxnSpPr/>
          <p:nvPr/>
        </p:nvCxnSpPr>
        <p:spPr>
          <a:xfrm>
            <a:off x="7354088" y="3858708"/>
            <a:ext cx="3434" cy="290372"/>
          </a:xfrm>
          <a:prstGeom prst="straightConnector1">
            <a:avLst/>
          </a:prstGeom>
          <a:ln w="31750">
            <a:solidFill>
              <a:srgbClr val="33CC3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2339753" y="4149080"/>
            <a:ext cx="0" cy="509396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>
            <a:spLocks/>
          </p:cNvSpPr>
          <p:nvPr/>
        </p:nvSpPr>
        <p:spPr>
          <a:xfrm>
            <a:off x="4932040" y="4467426"/>
            <a:ext cx="3888432" cy="896676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Размер платы за содержание жилого помещения для собственников жилых помещений устанавливает орган местного самоуправления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111" name="Прямая со стрелкой 110"/>
          <p:cNvCxnSpPr/>
          <p:nvPr/>
        </p:nvCxnSpPr>
        <p:spPr>
          <a:xfrm>
            <a:off x="6882480" y="5364102"/>
            <a:ext cx="0" cy="306260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>
            <a:off x="4545489" y="1747068"/>
            <a:ext cx="0" cy="48946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6" y="98384"/>
            <a:ext cx="706991" cy="7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7" name="Прямая со стрелкой 96"/>
          <p:cNvCxnSpPr/>
          <p:nvPr/>
        </p:nvCxnSpPr>
        <p:spPr>
          <a:xfrm>
            <a:off x="6876256" y="4161166"/>
            <a:ext cx="0" cy="306260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339753" y="1278052"/>
            <a:ext cx="4536503" cy="638780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Предложение УК о </a:t>
            </a:r>
            <a:r>
              <a:rPr lang="ru-RU" sz="1600" b="1" dirty="0" smtClean="0">
                <a:solidFill>
                  <a:schemeClr val="tx1"/>
                </a:solidFill>
              </a:rPr>
              <a:t>размере </a:t>
            </a:r>
            <a:r>
              <a:rPr lang="ru-RU" sz="1600" b="1" dirty="0">
                <a:solidFill>
                  <a:schemeClr val="tx1"/>
                </a:solidFill>
              </a:rPr>
              <a:t>платы за содержание жилого помещения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39753" y="2236529"/>
            <a:ext cx="4536503" cy="904439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Принятие собственниками на общем собрании решения </a:t>
            </a:r>
            <a:r>
              <a:rPr lang="ru-RU" sz="1600" b="1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sz="1600" b="1" smtClean="0">
                <a:solidFill>
                  <a:schemeClr val="accent4">
                    <a:lumMod val="50000"/>
                  </a:schemeClr>
                </a:solidFill>
              </a:rPr>
              <a:t>установлени</a:t>
            </a:r>
            <a:r>
              <a:rPr lang="ru-RU" sz="1600" b="1">
                <a:solidFill>
                  <a:schemeClr val="accent4">
                    <a:lumMod val="50000"/>
                  </a:schemeClr>
                </a:solidFill>
              </a:rPr>
              <a:t>и</a:t>
            </a:r>
            <a:r>
              <a:rPr lang="ru-RU" sz="1600" b="1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</a:rPr>
              <a:t>размера платы за содержание жилого помещения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35072" y="3570708"/>
            <a:ext cx="3888432" cy="578372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Решение принято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32040" y="3556070"/>
            <a:ext cx="3888432" cy="578372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Решение </a:t>
            </a:r>
            <a:r>
              <a:rPr lang="ru-RU" b="1" dirty="0" smtClean="0">
                <a:solidFill>
                  <a:schemeClr val="tx1"/>
                </a:solidFill>
              </a:rPr>
              <a:t>не принято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652120" y="3150108"/>
            <a:ext cx="1" cy="393251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932040" y="5661248"/>
            <a:ext cx="3888432" cy="874077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Размер платы для нанимателей  = размер платы, установленный органом местного самоуправления для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собственников жилых помещений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65" y="488620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03647" y="227010"/>
            <a:ext cx="2794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+mj-lt"/>
                <a:cs typeface="Times New Roman" pitchFamily="18" charset="0"/>
              </a:rPr>
              <a:t>Администрация муниципального образования «Северодвинск»</a:t>
            </a:r>
            <a:endParaRPr lang="ru-RU" sz="1400" b="1" dirty="0">
              <a:latin typeface="+mj-lt"/>
              <a:cs typeface="Times New Roman" pitchFamily="18" charset="0"/>
            </a:endParaRPr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 flipV="1">
            <a:off x="699" y="834869"/>
            <a:ext cx="9180575" cy="25849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1043608" y="908720"/>
            <a:ext cx="71443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ru-RU" sz="2000" b="1" dirty="0" smtClean="0">
                <a:cs typeface="Times New Roman" panose="02020603050405020304" pitchFamily="18" charset="0"/>
              </a:rPr>
              <a:t>Изменение порядка обращения с ТКО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pic>
        <p:nvPicPr>
          <p:cNvPr id="72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6" y="98384"/>
            <a:ext cx="706991" cy="7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1619672" y="2564905"/>
            <a:ext cx="0" cy="2711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108" idx="1"/>
          </p:cNvCxnSpPr>
          <p:nvPr/>
        </p:nvCxnSpPr>
        <p:spPr>
          <a:xfrm>
            <a:off x="1619672" y="2564904"/>
            <a:ext cx="144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19672" y="5276745"/>
            <a:ext cx="144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03648" y="365340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940152" y="2122821"/>
            <a:ext cx="0" cy="3034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940152" y="515719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940152" y="2122821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724126" y="3861048"/>
            <a:ext cx="216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endCxn id="24" idx="1"/>
          </p:cNvCxnSpPr>
          <p:nvPr/>
        </p:nvCxnSpPr>
        <p:spPr>
          <a:xfrm>
            <a:off x="5940152" y="3609020"/>
            <a:ext cx="178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83162" y="1610567"/>
            <a:ext cx="920485" cy="4620516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До начала работы регионального оператора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04871" y="1653045"/>
            <a:ext cx="920485" cy="4620516"/>
          </a:xfrm>
          <a:prstGeom prst="rect">
            <a:avLst/>
          </a:prstGeom>
          <a:solidFill>
            <a:srgbClr val="D0D8E8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После начала работы регионального оператора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68770" y="1653045"/>
            <a:ext cx="2429688" cy="1775955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spc="-100" dirty="0">
                <a:solidFill>
                  <a:schemeClr val="tx1"/>
                </a:solidFill>
              </a:rPr>
              <a:t>Сбор и вывоз ТКО –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spc="-100" dirty="0">
                <a:solidFill>
                  <a:schemeClr val="tx1"/>
                </a:solidFill>
              </a:rPr>
              <a:t>жилищная услуга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763689" y="4473361"/>
            <a:ext cx="2434769" cy="1775955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spc="-100" dirty="0">
                <a:solidFill>
                  <a:schemeClr val="tx1"/>
                </a:solidFill>
              </a:rPr>
              <a:t>Отдельная строка в составе платы за содержание жилого помещения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118321" y="1628800"/>
            <a:ext cx="2592288" cy="1047491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spc="-100" dirty="0">
                <a:solidFill>
                  <a:schemeClr val="tx1"/>
                </a:solidFill>
              </a:rPr>
              <a:t>Обращение с ТКО –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spc="-100" dirty="0">
                <a:solidFill>
                  <a:schemeClr val="tx1"/>
                </a:solidFill>
              </a:rPr>
              <a:t>коммунальная услуга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124545" y="3116260"/>
            <a:ext cx="2592288" cy="1047491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spc="-100" dirty="0">
                <a:solidFill>
                  <a:schemeClr val="tx1"/>
                </a:solidFill>
              </a:rPr>
              <a:t>Отдельная квитанция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118321" y="4473362"/>
            <a:ext cx="2592288" cy="1775954"/>
          </a:xfrm>
          <a:prstGeom prst="rect">
            <a:avLst/>
          </a:prstGeom>
          <a:solidFill>
            <a:srgbClr val="E9EDF4"/>
          </a:solidFill>
          <a:ln w="3175"/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spc="-100" dirty="0">
                <a:solidFill>
                  <a:schemeClr val="tx1"/>
                </a:solidFill>
              </a:rPr>
              <a:t>Из состава платы за содержание жилого помещения исключается (458-ФЗ от 29.12.2014)</a:t>
            </a:r>
          </a:p>
        </p:txBody>
      </p:sp>
    </p:spTree>
    <p:extLst>
      <p:ext uri="{BB962C8B-B14F-4D97-AF65-F5344CB8AC3E}">
        <p14:creationId xmlns:p14="http://schemas.microsoft.com/office/powerpoint/2010/main" val="204003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19236" y="1156455"/>
            <a:ext cx="34457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337185" algn="just"/>
            <a:r>
              <a:rPr lang="ru-RU" kern="900" dirty="0" smtClean="0">
                <a:solidFill>
                  <a:srgbClr val="2F5597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kern="900" dirty="0">
              <a:solidFill>
                <a:srgbClr val="2F5597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6" y="4721998"/>
            <a:ext cx="4572000" cy="34624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>
              <a:buNone/>
            </a:pPr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1" y="181623"/>
            <a:ext cx="7978988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96796" y="556036"/>
            <a:ext cx="8640960" cy="220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endParaRPr lang="ru-RU" b="1" spc="-100" dirty="0">
              <a:solidFill>
                <a:schemeClr val="tx1"/>
              </a:solidFill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83494"/>
              </p:ext>
            </p:extLst>
          </p:nvPr>
        </p:nvGraphicFramePr>
        <p:xfrm>
          <a:off x="537635" y="1124745"/>
          <a:ext cx="8138821" cy="546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8821"/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Основные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нормативные правовые акты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20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/>
                        <a:t>Жилищный кодекс Российской</a:t>
                      </a:r>
                      <a:r>
                        <a:rPr lang="ru-RU" sz="1800" b="1" baseline="0" dirty="0" smtClean="0"/>
                        <a:t> Федерации</a:t>
                      </a:r>
                      <a:endParaRPr lang="ru-RU" sz="1800" b="1" dirty="0"/>
                    </a:p>
                  </a:txBody>
                  <a:tcPr/>
                </a:tc>
              </a:tr>
              <a:tr h="115226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/>
                        <a:t>Постановление Правительства Российской Федерации от 13.08.2006 № 491 «Об утверждении</a:t>
                      </a:r>
                      <a:r>
                        <a:rPr lang="ru-RU" sz="1800" b="1" baseline="0" dirty="0" smtClean="0"/>
                        <a:t> Правил содержания общего имущества в многоквартирном доме и Правил изменения размера платы за содержание жилого помещения в случае оказания услуг и выполнения работ по управлению, содержанию и ремонту общего имущества в многоквартирном доме ненадлежащего качества и (или) с перерывами, превышающими установленную продолжительность»</a:t>
                      </a:r>
                      <a:endParaRPr lang="ru-RU" sz="1800" b="1" dirty="0"/>
                    </a:p>
                  </a:txBody>
                  <a:tcPr/>
                </a:tc>
              </a:tr>
              <a:tr h="113974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800" b="1" dirty="0" smtClean="0"/>
                        <a:t>Постановление Правительства</a:t>
                      </a:r>
                      <a:r>
                        <a:rPr lang="ru-RU" sz="1800" b="1" baseline="0" dirty="0" smtClean="0"/>
                        <a:t> Российской Федерации от 03.04.2013 № 290 «О минимальном перечне услуг и работ, необходимых для обеспечения надлежащего содержания общего имущества в многоквартирном доме, и порядке их оказания и выполнения»</a:t>
                      </a:r>
                      <a:endParaRPr lang="ru-RU" sz="1800" b="1" dirty="0"/>
                    </a:p>
                  </a:txBody>
                  <a:tcPr/>
                </a:tc>
              </a:tr>
              <a:tr h="1108722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800" b="1" dirty="0" smtClean="0"/>
                        <a:t>Постановление Правительства Российской</a:t>
                      </a:r>
                      <a:r>
                        <a:rPr lang="ru-RU" sz="1800" b="1" baseline="0" dirty="0" smtClean="0"/>
                        <a:t> Федерации от 15.05.2013 № 416 «О порядке осуществления деятельности по управлению многоквартирным домами»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Line 32"/>
          <p:cNvSpPr>
            <a:spLocks noChangeShapeType="1"/>
          </p:cNvSpPr>
          <p:nvPr/>
        </p:nvSpPr>
        <p:spPr bwMode="auto">
          <a:xfrm flipV="1">
            <a:off x="-10009" y="854037"/>
            <a:ext cx="9180575" cy="25849"/>
          </a:xfrm>
          <a:prstGeom prst="line">
            <a:avLst/>
          </a:prstGeom>
          <a:noFill/>
          <a:ln w="22225">
            <a:solidFill>
              <a:srgbClr val="8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38438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cs typeface="Times New Roman" pitchFamily="18" charset="0"/>
              </a:rPr>
              <a:t>Администрация муниципального образования «Северодвинск»</a:t>
            </a:r>
          </a:p>
        </p:txBody>
      </p:sp>
      <p:pic>
        <p:nvPicPr>
          <p:cNvPr id="40" name="Picture 2" descr="ГЕРБ (актуальный вариант) (с прозрачностью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35" y="98383"/>
            <a:ext cx="706991" cy="749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0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7082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</a:t>
            </a:r>
          </a:p>
        </p:txBody>
      </p:sp>
      <p:sp>
        <p:nvSpPr>
          <p:cNvPr id="177156" name="Line 4"/>
          <p:cNvSpPr>
            <a:spLocks noChangeShapeType="1"/>
          </p:cNvSpPr>
          <p:nvPr/>
        </p:nvSpPr>
        <p:spPr bwMode="auto">
          <a:xfrm>
            <a:off x="1619250" y="4292600"/>
            <a:ext cx="6048375" cy="0"/>
          </a:xfrm>
          <a:prstGeom prst="line">
            <a:avLst/>
          </a:prstGeom>
          <a:noFill/>
          <a:ln w="69850" cmpd="thickThin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42" name="Object 0"/>
          <p:cNvGraphicFramePr>
            <a:graphicFrameLocks noChangeAspect="1"/>
          </p:cNvGraphicFramePr>
          <p:nvPr/>
        </p:nvGraphicFramePr>
        <p:xfrm>
          <a:off x="4067175" y="908050"/>
          <a:ext cx="942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Точечный рисунок" r:id="rId4" imgW="942857" imgH="1142857" progId="Paint.Picture">
                  <p:embed/>
                </p:oleObj>
              </mc:Choice>
              <mc:Fallback>
                <p:oleObj name="Точечный рисунок" r:id="rId4" imgW="942857" imgH="11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908050"/>
                        <a:ext cx="9429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388908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17376</TotalTime>
  <Words>643</Words>
  <Application>Microsoft Office PowerPoint</Application>
  <PresentationFormat>Экран (4:3)</PresentationFormat>
  <Paragraphs>83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Точечный рисунок</vt:lpstr>
      <vt:lpstr>МУНИЦИПАЛЬНОЕ ОБРАЗОВАНИЕ «СЕВЕРОДВИНСК»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Пескишева Зоя Валентиновна</dc:creator>
  <cp:lastModifiedBy>user</cp:lastModifiedBy>
  <cp:revision>797</cp:revision>
  <cp:lastPrinted>2019-03-22T08:55:59Z</cp:lastPrinted>
  <dcterms:created xsi:type="dcterms:W3CDTF">2013-04-09T06:25:29Z</dcterms:created>
  <dcterms:modified xsi:type="dcterms:W3CDTF">2019-03-22T12:52:47Z</dcterms:modified>
</cp:coreProperties>
</file>