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63" r:id="rId5"/>
    <p:sldId id="275" r:id="rId6"/>
    <p:sldId id="272" r:id="rId7"/>
    <p:sldId id="266" r:id="rId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45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71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2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88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39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56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60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80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8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5CCA4-5F9F-4961-B8B0-12656DDED46A}" type="datetimeFigureOut">
              <a:rPr lang="ru-RU" smtClean="0"/>
              <a:t>31.03.2021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ABBD8-7D78-4BFB-925B-7B49895570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15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52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9542" y="1825625"/>
            <a:ext cx="91190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630555" algn="l"/>
              </a:tabLst>
            </a:pPr>
            <a:r>
              <a:rPr lang="ru-RU" b="1" dirty="0"/>
              <a:t>Инновационный центр </a:t>
            </a:r>
            <a:r>
              <a:rPr lang="ru-RU" dirty="0"/>
              <a:t>Агентства регионального развития Архангельской области открылся в Архангельске 25 июля 2019 года (пр. Новгородский, 32, строение В, 2, 3 этаж) в рамках национального проекта «Малое и среднее предпринимательство и поддержка индивидуальной предпринимательской инициативы»</a:t>
            </a:r>
          </a:p>
          <a:p>
            <a:pPr algn="just">
              <a:tabLst>
                <a:tab pos="630555" algn="l"/>
              </a:tabLst>
            </a:pPr>
            <a:br>
              <a:rPr lang="ru-RU" dirty="0"/>
            </a:br>
            <a:r>
              <a:rPr lang="ru-RU" dirty="0"/>
              <a:t>Площадь объекта в настоящее время  </a:t>
            </a:r>
            <a:r>
              <a:rPr lang="ru-RU" b="1" dirty="0"/>
              <a:t>3100 м2</a:t>
            </a:r>
            <a:r>
              <a:rPr lang="ru-RU" dirty="0"/>
              <a:t>. </a:t>
            </a:r>
          </a:p>
          <a:p>
            <a:pPr algn="just">
              <a:tabLst>
                <a:tab pos="630555" algn="l"/>
              </a:tabLst>
            </a:pPr>
            <a:r>
              <a:rPr lang="ru-RU" dirty="0"/>
              <a:t>Также в  распоряжении резидентов – конференц-зал, зона приема посетителей, коворкинг и переговорные. </a:t>
            </a:r>
          </a:p>
          <a:p>
            <a:pPr algn="just">
              <a:tabLst>
                <a:tab pos="630555" algn="l"/>
              </a:tabLst>
            </a:pPr>
            <a:br>
              <a:rPr lang="ru-RU" dirty="0"/>
            </a:br>
            <a:r>
              <a:rPr lang="ru-RU" b="1" dirty="0"/>
              <a:t>Цель Инновационного центра </a:t>
            </a:r>
            <a:r>
              <a:rPr lang="ru-RU" dirty="0"/>
              <a:t>- концентрация и рост количества компаний МСП, работающих в инновационном секторе, с доведением их идей, разработок до стадии коммерческой реализации с полным использованием функционала единого окна для субъектов МСП</a:t>
            </a:r>
            <a:endParaRPr lang="ru-RU" dirty="0">
              <a:ea typeface="Times New Roman" panose="02020603050405020304" pitchFamily="18" charset="0"/>
            </a:endParaRPr>
          </a:p>
          <a:p>
            <a:pPr algn="just">
              <a:tabLst>
                <a:tab pos="630555" algn="l"/>
              </a:tabLst>
            </a:pPr>
            <a:endParaRPr lang="ru-RU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2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92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732" y="190408"/>
            <a:ext cx="1016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yriad Pro" panose="020B0503030403020204" pitchFamily="34" charset="0"/>
              </a:rPr>
              <a:t>Инновационный центр. Услуги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6A9680-D6E8-4415-97B9-CECDFAEF223F}"/>
              </a:ext>
            </a:extLst>
          </p:cNvPr>
          <p:cNvSpPr/>
          <p:nvPr/>
        </p:nvSpPr>
        <p:spPr>
          <a:xfrm>
            <a:off x="1213396" y="869748"/>
            <a:ext cx="653803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Открытие состоялось в июле 2019  - 7 резидентов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 2020 площадь увеличена на 1500 м2 или в 2 раза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Офисы в аренду 3100 м2 с инфраструктурой (</a:t>
            </a:r>
            <a:r>
              <a:rPr lang="ru-RU" dirty="0"/>
              <a:t>конференц-зал, переговорные, коворкинг) и</a:t>
            </a:r>
            <a:r>
              <a:rPr lang="ru-RU" b="1" dirty="0">
                <a:solidFill>
                  <a:prstClr val="black"/>
                </a:solidFill>
              </a:rPr>
              <a:t> сервисами</a:t>
            </a:r>
            <a:r>
              <a:rPr lang="en-US" b="1" dirty="0">
                <a:solidFill>
                  <a:prstClr val="black"/>
                </a:solidFill>
              </a:rPr>
              <a:t>:</a:t>
            </a:r>
            <a:endParaRPr lang="ru-RU" b="1" dirty="0">
              <a:solidFill>
                <a:prstClr val="black"/>
              </a:solidFill>
            </a:endParaRP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Сопровождение бизнес-идеи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Коммерциализация проекта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Поиск партнеров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Инвестиции и гранты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Обучающие программы 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yandex-sans"/>
              </a:rPr>
              <a:t>Резидентство в Сколково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yandex-sans"/>
              </a:rPr>
              <a:t>Выставки и патенты 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yandex-sans"/>
              </a:rPr>
              <a:t>Продвижение </a:t>
            </a:r>
            <a:r>
              <a:rPr lang="ru-RU" b="0" i="0" dirty="0">
                <a:solidFill>
                  <a:srgbClr val="000000"/>
                </a:solidFill>
                <a:effectLst/>
                <a:latin typeface="yandex-sans"/>
              </a:rPr>
              <a:t>в СМИ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0E09BF-8CFD-4BB8-911F-1C620851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52" y="4382483"/>
            <a:ext cx="3070057" cy="20435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58CA86-59FD-48A9-B9AD-69968085D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04" y="4352815"/>
            <a:ext cx="2745509" cy="2059131"/>
          </a:xfrm>
          <a:prstGeom prst="rect">
            <a:avLst/>
          </a:prstGeom>
        </p:spPr>
      </p:pic>
      <p:pic>
        <p:nvPicPr>
          <p:cNvPr id="14" name="Picture 4" descr="https://sun9-17.userapi.com/c851320/v851320924/177440/l-Qm0ye0csg.jpg">
            <a:extLst>
              <a:ext uri="{FF2B5EF4-FFF2-40B4-BE49-F238E27FC236}">
                <a16:creationId xmlns:a16="http://schemas.microsoft.com/office/drawing/2014/main" id="{81B267C7-5815-47B0-A288-075A361F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24" y="2336372"/>
            <a:ext cx="2749795" cy="18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665E87-808B-4848-9E96-919EC7FF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424" y="4404910"/>
            <a:ext cx="2745509" cy="2059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99C4E-8992-4ADF-8992-F883A43C7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524000" y="6857999"/>
            <a:ext cx="3006055" cy="22545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367020-CF79-4C39-80DD-89354B1A2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423" y="159747"/>
            <a:ext cx="2745510" cy="205913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A614414-644E-4854-8969-B8528F5B0962}"/>
              </a:ext>
            </a:extLst>
          </p:cNvPr>
          <p:cNvSpPr/>
          <p:nvPr/>
        </p:nvSpPr>
        <p:spPr>
          <a:xfrm>
            <a:off x="5971852" y="2505185"/>
            <a:ext cx="1650472" cy="15141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A3FF1-F397-402C-9EF3-B7486EEEF048}"/>
              </a:ext>
            </a:extLst>
          </p:cNvPr>
          <p:cNvSpPr txBox="1"/>
          <p:nvPr/>
        </p:nvSpPr>
        <p:spPr>
          <a:xfrm>
            <a:off x="6068035" y="2791484"/>
            <a:ext cx="142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38</a:t>
            </a:r>
          </a:p>
          <a:p>
            <a:pPr algn="ctr"/>
            <a:r>
              <a:rPr lang="ru-RU" dirty="0"/>
              <a:t>резидентов</a:t>
            </a:r>
          </a:p>
        </p:txBody>
      </p:sp>
    </p:spTree>
    <p:extLst>
      <p:ext uri="{BB962C8B-B14F-4D97-AF65-F5344CB8AC3E}">
        <p14:creationId xmlns:p14="http://schemas.microsoft.com/office/powerpoint/2010/main" val="263644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92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732" y="190408"/>
            <a:ext cx="1016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yriad Pro" panose="020B0503030403020204" pitchFamily="34" charset="0"/>
              </a:rPr>
              <a:t>Инновационный центр. Мероприятия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9136" y="863857"/>
            <a:ext cx="65804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В феврале 2020 г. </a:t>
            </a:r>
            <a:r>
              <a:rPr lang="ru-RU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Open Innovations Startup Tour</a:t>
            </a:r>
            <a:endParaRPr lang="ru-RU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представители 8 регионов РФ;</a:t>
            </a: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всего участвовало более 250 человек;</a:t>
            </a: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в конкурсе инновационных проектов приняло участие более 50 МСП, из них – 30 вышли в финал;</a:t>
            </a: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В ходе организационной работы привлечено средств спонсоров -  300 тыс. руб.</a:t>
            </a: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проведенного мероприятия в марте 2020 были подписаны Соглашения с 7 новыми резидентами инновационного центра.</a:t>
            </a: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dirty="0">
                <a:ea typeface="Times New Roman" panose="02020603050405020304" pitchFamily="18" charset="0"/>
              </a:rPr>
              <a:t> рамках мероприятия проведен </a:t>
            </a:r>
            <a:r>
              <a:rPr lang="ru-RU" sz="1500" b="1" dirty="0">
                <a:ea typeface="Times New Roman" panose="02020603050405020304" pitchFamily="18" charset="0"/>
              </a:rPr>
              <a:t>Демо-дей для АО АЦБК</a:t>
            </a:r>
            <a:r>
              <a:rPr lang="ru-RU" sz="1500" dirty="0">
                <a:ea typeface="Times New Roman" panose="02020603050405020304" pitchFamily="18" charset="0"/>
              </a:rPr>
              <a:t>. Руководству предприятия были презентованы инновационные проекты-разработки резидентов Фонда «Сколково.</a:t>
            </a:r>
          </a:p>
          <a:p>
            <a:pPr indent="449580" algn="just">
              <a:spcAft>
                <a:spcPts val="0"/>
              </a:spcAft>
            </a:pPr>
            <a:r>
              <a:rPr lang="ru-RU" sz="1500" dirty="0"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ea typeface="Times New Roman" panose="02020603050405020304" pitchFamily="18" charset="0"/>
              </a:rPr>
              <a:t>В ноябре 2020 года проведена интенсивная программа Открытого университета Сколково по генерации идей технологических стартапов </a:t>
            </a:r>
            <a:r>
              <a:rPr lang="en-US" sz="1500" b="1" dirty="0">
                <a:ea typeface="Times New Roman" panose="02020603050405020304" pitchFamily="18" charset="0"/>
              </a:rPr>
              <a:t>SkLab</a:t>
            </a:r>
            <a:r>
              <a:rPr lang="ru-RU" sz="1500" b="1" dirty="0">
                <a:ea typeface="Times New Roman" panose="02020603050405020304" pitchFamily="18" charset="0"/>
              </a:rPr>
              <a:t>.Архангельск</a:t>
            </a:r>
            <a:r>
              <a:rPr lang="ru-RU" sz="1500" dirty="0">
                <a:ea typeface="Times New Roman" panose="02020603050405020304" pitchFamily="18" charset="0"/>
              </a:rPr>
              <a:t>. В программе приняли участие 65 студентов, молодых ученых из САФУ и СГМУ. Завершающим этапом 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ea typeface="Times New Roman" panose="02020603050405020304" pitchFamily="18" charset="0"/>
              </a:rPr>
              <a:t>В декабре завершаются две образовательные программы: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Акселерация резидентов Инновационного центра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Коммерциализация и продвижение резидентов Инновационного центра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В программе принимают участие 18 инновационных компаний региона.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915" y="858594"/>
            <a:ext cx="2917863" cy="1942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915" y="3023246"/>
            <a:ext cx="3022710" cy="1928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432" y="5271442"/>
            <a:ext cx="2958193" cy="11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9F07DAF-8134-486A-A003-5670103AE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7" y="1825625"/>
            <a:ext cx="3053885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AAB9C-D311-47D9-9EE4-A1D657763E4E}"/>
              </a:ext>
            </a:extLst>
          </p:cNvPr>
          <p:cNvSpPr txBox="1"/>
          <p:nvPr/>
        </p:nvSpPr>
        <p:spPr>
          <a:xfrm>
            <a:off x="1013732" y="190408"/>
            <a:ext cx="930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yriad Pro" panose="020B0503030403020204" pitchFamily="34" charset="0"/>
              </a:rPr>
              <a:t>  Планы развития Центра на 2021-2022гг </a:t>
            </a:r>
            <a:r>
              <a:rPr lang="en-US" sz="3200" b="1" dirty="0">
                <a:latin typeface="Myriad Pro" panose="020B0503030403020204" pitchFamily="34" charset="0"/>
              </a:rPr>
              <a:t> </a:t>
            </a:r>
            <a:endParaRPr lang="ru-RU" sz="3200" b="1" dirty="0"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BFD24-CD8E-4E18-92DA-90AFD77A2A2B}"/>
              </a:ext>
            </a:extLst>
          </p:cNvPr>
          <p:cNvSpPr txBox="1"/>
          <p:nvPr/>
        </p:nvSpPr>
        <p:spPr>
          <a:xfrm>
            <a:off x="1539293" y="4309788"/>
            <a:ext cx="8946975" cy="143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80000"/>
              </a:lnSpc>
              <a:spcAft>
                <a:spcPts val="800"/>
              </a:spcAft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 2022 году Инновационный центр АНО АО «Агентства регионального развития» планирует </a:t>
            </a:r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5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8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стать региональным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ехнопарком, площадью 5000 м2</a:t>
            </a:r>
          </a:p>
          <a:p>
            <a:pPr marL="342900" indent="-342900" algn="just" fontAlgn="base">
              <a:lnSpc>
                <a:spcPct val="8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помочь более 50 технологическим компаниям региона в развитии их инновационных проектов</a:t>
            </a:r>
          </a:p>
          <a:p>
            <a:pPr marL="342900" indent="-342900" algn="just" fontAlgn="base">
              <a:lnSpc>
                <a:spcPct val="8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содействовать развитию региональной инновационной экосистемы</a:t>
            </a:r>
          </a:p>
          <a:p>
            <a:pPr marL="342900" indent="-342900" algn="just" fontAlgn="base">
              <a:lnSpc>
                <a:spcPct val="8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получить статус Регионального оператора Фонда Сколково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338" y="1140308"/>
            <a:ext cx="4572396" cy="2834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DBE69-6FF8-4717-B68E-6B58313AC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47" y="1216404"/>
            <a:ext cx="4629634" cy="2656857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9D1D81C-6442-4280-81D0-AA3434C0E1AD}"/>
              </a:ext>
            </a:extLst>
          </p:cNvPr>
          <p:cNvCxnSpPr/>
          <p:nvPr/>
        </p:nvCxnSpPr>
        <p:spPr>
          <a:xfrm flipV="1">
            <a:off x="6994225" y="1540318"/>
            <a:ext cx="2642532" cy="130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">
            <a:extLst>
              <a:ext uri="{FF2B5EF4-FFF2-40B4-BE49-F238E27FC236}">
                <a16:creationId xmlns:a16="http://schemas.microsoft.com/office/drawing/2014/main" id="{E936B99D-FA20-4D91-ABF7-0B67BDA91246}"/>
              </a:ext>
            </a:extLst>
          </p:cNvPr>
          <p:cNvSpPr txBox="1"/>
          <p:nvPr/>
        </p:nvSpPr>
        <p:spPr>
          <a:xfrm>
            <a:off x="7130824" y="1865405"/>
            <a:ext cx="752475" cy="4762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</a:rPr>
              <a:t>+233 %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68DAD1F-18A3-4BF3-9F70-C224752D2ED5}"/>
              </a:ext>
            </a:extLst>
          </p:cNvPr>
          <p:cNvCxnSpPr/>
          <p:nvPr/>
        </p:nvCxnSpPr>
        <p:spPr>
          <a:xfrm flipV="1">
            <a:off x="2337878" y="1615461"/>
            <a:ext cx="2642532" cy="130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>
            <a:extLst>
              <a:ext uri="{FF2B5EF4-FFF2-40B4-BE49-F238E27FC236}">
                <a16:creationId xmlns:a16="http://schemas.microsoft.com/office/drawing/2014/main" id="{596F3AC3-AF2C-47F5-A1B4-2B371B55D662}"/>
              </a:ext>
            </a:extLst>
          </p:cNvPr>
          <p:cNvSpPr txBox="1"/>
          <p:nvPr/>
        </p:nvSpPr>
        <p:spPr>
          <a:xfrm>
            <a:off x="2337878" y="1889090"/>
            <a:ext cx="752475" cy="4762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</a:rPr>
              <a:t>+213 %</a:t>
            </a:r>
          </a:p>
        </p:txBody>
      </p:sp>
    </p:spTree>
    <p:extLst>
      <p:ext uri="{BB962C8B-B14F-4D97-AF65-F5344CB8AC3E}">
        <p14:creationId xmlns:p14="http://schemas.microsoft.com/office/powerpoint/2010/main" val="258081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9F07DAF-8134-486A-A003-5670103AE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7" y="1825625"/>
            <a:ext cx="3053885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9CAF5-4C36-4CA1-880F-5EDB2016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38" y="860553"/>
            <a:ext cx="7141286" cy="404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AAB9C-D311-47D9-9EE4-A1D657763E4E}"/>
              </a:ext>
            </a:extLst>
          </p:cNvPr>
          <p:cNvSpPr txBox="1"/>
          <p:nvPr/>
        </p:nvSpPr>
        <p:spPr>
          <a:xfrm>
            <a:off x="838200" y="190408"/>
            <a:ext cx="1077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yriad Pro" panose="020B0503030403020204" pitchFamily="34" charset="0"/>
              </a:rPr>
              <a:t>Статус Регионального оператора Фонда «Сколково»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7BFD24-CD8E-4E18-92DA-90AFD77A2A2B}"/>
              </a:ext>
            </a:extLst>
          </p:cNvPr>
          <p:cNvSpPr txBox="1"/>
          <p:nvPr/>
        </p:nvSpPr>
        <p:spPr>
          <a:xfrm>
            <a:off x="1334362" y="5078323"/>
            <a:ext cx="9672559" cy="1628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представитель</a:t>
            </a:r>
            <a:r>
              <a:rPr lang="ru-RU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официальный представитель Фонда в регионе, решающий задачи поиска новых проектов, коммерциализации сервисов Фонда и синхронизации мер поддержки (всего в РФ </a:t>
            </a:r>
            <a:r>
              <a:rPr lang="ru-RU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физических лиц, в т.ч. </a:t>
            </a: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Заборский Максим Николаевич с 2020 г)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оператор «Сколково»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региональный технопарк или иной объект инновационной инфраструктуры, который занимается развитием региональной инновационной экосистемы по стандартам и практикам Сколково</a:t>
            </a:r>
          </a:p>
          <a:p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(Всего в РФ 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объектов)</a:t>
            </a:r>
            <a:endParaRPr lang="ru-RU" sz="15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099AC7-DEF5-4101-8A38-412E1C7A6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222" y="1893237"/>
            <a:ext cx="3128204" cy="18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5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3062" y="1119834"/>
            <a:ext cx="8041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Приглашаем к сотрудничеству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50" y="5685425"/>
            <a:ext cx="475529" cy="4267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50" y="6135501"/>
            <a:ext cx="512108" cy="4357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2441" y="3111562"/>
            <a:ext cx="8826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00" dirty="0"/>
              <a:t>Руководитель по направлению инвестиционной и инновационной деятельности</a:t>
            </a:r>
          </a:p>
          <a:p>
            <a:r>
              <a:rPr lang="ru-RU" sz="1600" b="1" dirty="0"/>
              <a:t>Папылева Наталья Аркадьевна</a:t>
            </a:r>
          </a:p>
          <a:p>
            <a:endParaRPr lang="ru-RU" sz="1600" b="1" dirty="0"/>
          </a:p>
          <a:p>
            <a:r>
              <a:rPr lang="ru-RU" sz="1600" dirty="0"/>
              <a:t>Руководитель Инновационного центра</a:t>
            </a:r>
          </a:p>
          <a:p>
            <a:r>
              <a:rPr lang="ru-RU" sz="1600" b="1" dirty="0"/>
              <a:t>Шабалина Юлия Владимировна</a:t>
            </a:r>
          </a:p>
          <a:p>
            <a:endParaRPr lang="ru-RU" sz="1600" b="1" dirty="0"/>
          </a:p>
          <a:p>
            <a:r>
              <a:rPr lang="ru-RU" sz="1600" dirty="0"/>
              <a:t>Ведущий менеджер</a:t>
            </a:r>
          </a:p>
          <a:p>
            <a:r>
              <a:rPr lang="ru-RU" sz="1600" b="1" dirty="0"/>
              <a:t>Штейнберг Екатерина Юрьевна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163" y="4663043"/>
            <a:ext cx="1914525" cy="19145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38436" y="5685425"/>
            <a:ext cx="2522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syv@msp29.ru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38436" y="6168696"/>
            <a:ext cx="2316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+79115554774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8026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491</Words>
  <Application>Microsoft Office PowerPoint</Application>
  <PresentationFormat>Широкоэкранный</PresentationFormat>
  <Paragraphs>58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Myriad Pro</vt:lpstr>
      <vt:lpstr>Wingdings</vt:lpstr>
      <vt:lpstr>yandex-sans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164</cp:revision>
  <cp:lastPrinted>2021-03-29T07:49:51Z</cp:lastPrinted>
  <dcterms:created xsi:type="dcterms:W3CDTF">2020-08-16T15:25:49Z</dcterms:created>
  <dcterms:modified xsi:type="dcterms:W3CDTF">2021-03-31T09:02:09Z</dcterms:modified>
</cp:coreProperties>
</file>