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95" r:id="rId2"/>
    <p:sldId id="298" r:id="rId3"/>
    <p:sldId id="303" r:id="rId4"/>
    <p:sldId id="304" r:id="rId5"/>
  </p:sldIdLst>
  <p:sldSz cx="9144000" cy="5143500" type="screen16x9"/>
  <p:notesSz cx="6799263" cy="9875838"/>
  <p:defaultTextStyle>
    <a:defPPr>
      <a:defRPr lang="ru-RU"/>
    </a:defPPr>
    <a:lvl1pPr marL="0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orient="horz" pos="2968">
          <p15:clr>
            <a:srgbClr val="A4A3A4"/>
          </p15:clr>
        </p15:guide>
        <p15:guide id="3" orient="horz" pos="352">
          <p15:clr>
            <a:srgbClr val="A4A3A4"/>
          </p15:clr>
        </p15:guide>
        <p15:guide id="4" orient="horz" pos="948">
          <p15:clr>
            <a:srgbClr val="A4A3A4"/>
          </p15:clr>
        </p15:guide>
        <p15:guide id="5" pos="2880">
          <p15:clr>
            <a:srgbClr val="A4A3A4"/>
          </p15:clr>
        </p15:guide>
        <p15:guide id="6" pos="385">
          <p15:clr>
            <a:srgbClr val="A4A3A4"/>
          </p15:clr>
        </p15:guide>
        <p15:guide id="7" pos="1565">
          <p15:clr>
            <a:srgbClr val="A4A3A4"/>
          </p15:clr>
        </p15:guide>
        <p15:guide id="8" pos="5193">
          <p15:clr>
            <a:srgbClr val="A4A3A4"/>
          </p15:clr>
        </p15:guide>
        <p15:guide id="9" pos="40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A9"/>
    <a:srgbClr val="DB4141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9424" autoAdjust="0"/>
  </p:normalViewPr>
  <p:slideViewPr>
    <p:cSldViewPr showGuides="1">
      <p:cViewPr varScale="1">
        <p:scale>
          <a:sx n="117" d="100"/>
          <a:sy n="117" d="100"/>
        </p:scale>
        <p:origin x="-540" y="-96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outlineViewPr>
    <p:cViewPr>
      <p:scale>
        <a:sx n="33" d="100"/>
        <a:sy n="33" d="100"/>
      </p:scale>
      <p:origin x="0" y="3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47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3" y="1"/>
            <a:ext cx="2946347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6537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691024"/>
            <a:ext cx="5439410" cy="4444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0333"/>
            <a:ext cx="2946347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3" y="9380333"/>
            <a:ext cx="2946347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733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700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700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700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700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168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478466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9" y="558800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169"/>
            <a:ext cx="9143998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6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169"/>
            <a:ext cx="9143998" cy="51428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558800"/>
            <a:ext cx="7632700" cy="925984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189" y="1491630"/>
            <a:ext cx="7632699" cy="3220070"/>
          </a:xfrm>
          <a:prstGeom prst="rect">
            <a:avLst/>
          </a:prstGeom>
        </p:spPr>
        <p:txBody>
          <a:bodyPr vert="horz" lIns="81630" tIns="40815" rIns="81630" bIns="40815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3431" y="4398169"/>
            <a:ext cx="503585" cy="51358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63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ftr="0" dt="0"/>
  <p:txStyles>
    <p:titleStyle>
      <a:lvl1pPr algn="l" defTabSz="816296" rtl="0" eaLnBrk="1" latinLnBrk="0" hangingPunct="1">
        <a:spcBef>
          <a:spcPct val="0"/>
        </a:spcBef>
        <a:buNone/>
        <a:defRPr sz="38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505" indent="0" algn="l" defTabSz="816296" rtl="0" eaLnBrk="1" latinLnBrk="0" hangingPunct="1">
        <a:spcBef>
          <a:spcPct val="20000"/>
        </a:spcBef>
        <a:buFont typeface="+mj-lt"/>
        <a:buNone/>
        <a:defRPr sz="24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505" indent="0" algn="l" defTabSz="816296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28" indent="-203750" algn="l" defTabSz="816296" rtl="0" eaLnBrk="1" latinLnBrk="0" hangingPunct="1">
        <a:spcBef>
          <a:spcPct val="20000"/>
        </a:spcBef>
        <a:buFont typeface="Arial" pitchFamily="34" charset="0"/>
        <a:buChar char="•"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2020" algn="just" defTabSz="816296" rtl="0" eaLnBrk="1" latinLnBrk="0" hangingPunct="1">
        <a:lnSpc>
          <a:spcPts val="19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109" indent="0" algn="l" defTabSz="81629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/>
          <p:cNvSpPr txBox="1">
            <a:spLocks/>
          </p:cNvSpPr>
          <p:nvPr/>
        </p:nvSpPr>
        <p:spPr>
          <a:xfrm>
            <a:off x="251520" y="267494"/>
            <a:ext cx="8640960" cy="576064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>
            <a:lvl1pPr marL="0" marR="0" indent="0" algn="l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2813" fontAlgn="base">
              <a:spcBef>
                <a:spcPts val="0"/>
              </a:spcBef>
              <a:spcAft>
                <a:spcPct val="0"/>
              </a:spcAft>
            </a:pPr>
            <a:r>
              <a:rPr lang="ru-RU" sz="1800" dirty="0" smtClean="0">
                <a:solidFill>
                  <a:schemeClr val="tx2"/>
                </a:solidFill>
              </a:rPr>
              <a:t>Порядок представления отчетности по страховым взносам после 01.01.2017</a:t>
            </a:r>
          </a:p>
          <a:p>
            <a:r>
              <a:rPr lang="ru-RU" sz="1800" b="0" dirty="0">
                <a:solidFill>
                  <a:schemeClr val="tx2"/>
                </a:solidFill>
              </a:rPr>
              <a:t>(</a:t>
            </a:r>
            <a:r>
              <a:rPr lang="ru-RU" sz="1800" b="0" dirty="0">
                <a:solidFill>
                  <a:schemeClr val="tx2"/>
                </a:solidFill>
              </a:rPr>
              <a:t>ст. </a:t>
            </a:r>
            <a:r>
              <a:rPr lang="ru-RU" sz="1800" b="0" dirty="0">
                <a:solidFill>
                  <a:schemeClr val="tx2"/>
                </a:solidFill>
              </a:rPr>
              <a:t>23 </a:t>
            </a:r>
            <a:r>
              <a:rPr lang="ru-RU" sz="1800" b="0" dirty="0" smtClean="0">
                <a:solidFill>
                  <a:schemeClr val="tx2"/>
                </a:solidFill>
              </a:rPr>
              <a:t>Федерального </a:t>
            </a:r>
            <a:r>
              <a:rPr lang="ru-RU" sz="1800" b="0" dirty="0">
                <a:solidFill>
                  <a:schemeClr val="tx2"/>
                </a:solidFill>
              </a:rPr>
              <a:t>закона от 03.07.2016 № </a:t>
            </a:r>
            <a:r>
              <a:rPr lang="ru-RU" sz="1800" b="0" dirty="0">
                <a:solidFill>
                  <a:schemeClr val="tx2"/>
                </a:solidFill>
              </a:rPr>
              <a:t>250-ФЗ </a:t>
            </a:r>
            <a:r>
              <a:rPr lang="ru-RU" sz="1800" b="0" dirty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5037" y="3498745"/>
            <a:ext cx="39630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800" dirty="0" smtClean="0">
                <a:solidFill>
                  <a:srgbClr val="1F497D"/>
                </a:solidFill>
              </a:rPr>
              <a:t>Отчетность за </a:t>
            </a:r>
            <a:r>
              <a:rPr lang="ru-RU" sz="1800" dirty="0">
                <a:solidFill>
                  <a:srgbClr val="1F497D"/>
                </a:solidFill>
              </a:rPr>
              <a:t>1 квартал 2017 </a:t>
            </a:r>
            <a:r>
              <a:rPr lang="ru-RU" sz="1800" dirty="0" smtClean="0">
                <a:solidFill>
                  <a:srgbClr val="1F497D"/>
                </a:solidFill>
              </a:rPr>
              <a:t>года </a:t>
            </a:r>
          </a:p>
          <a:p>
            <a:pPr lvl="0"/>
            <a:r>
              <a:rPr lang="ru-RU" sz="1800" dirty="0" smtClean="0">
                <a:solidFill>
                  <a:srgbClr val="1F497D"/>
                </a:solidFill>
              </a:rPr>
              <a:t>и последующие периоды</a:t>
            </a:r>
            <a:endParaRPr lang="ru-RU" sz="1800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85037" y="1390786"/>
            <a:ext cx="39630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800" dirty="0" smtClean="0">
                <a:solidFill>
                  <a:srgbClr val="1F497D"/>
                </a:solidFill>
              </a:rPr>
              <a:t>Отчетность за 2016 год</a:t>
            </a:r>
          </a:p>
          <a:p>
            <a:pPr lvl="0"/>
            <a:r>
              <a:rPr lang="ru-RU" sz="1800" dirty="0" smtClean="0">
                <a:solidFill>
                  <a:srgbClr val="1F497D"/>
                </a:solidFill>
              </a:rPr>
              <a:t>и предыдущие периоды</a:t>
            </a:r>
            <a:endParaRPr lang="ru-RU" sz="1800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85037" y="2444766"/>
            <a:ext cx="39630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800" dirty="0" smtClean="0">
                <a:solidFill>
                  <a:srgbClr val="1F497D"/>
                </a:solidFill>
              </a:rPr>
              <a:t>Уточненная отчетность </a:t>
            </a:r>
          </a:p>
          <a:p>
            <a:pPr lvl="0"/>
            <a:r>
              <a:rPr lang="ru-RU" sz="1800" dirty="0" smtClean="0">
                <a:solidFill>
                  <a:srgbClr val="1F497D"/>
                </a:solidFill>
              </a:rPr>
              <a:t>за </a:t>
            </a:r>
            <a:r>
              <a:rPr lang="ru-RU" sz="1800" dirty="0">
                <a:solidFill>
                  <a:srgbClr val="1F497D"/>
                </a:solidFill>
              </a:rPr>
              <a:t>2016 </a:t>
            </a:r>
            <a:r>
              <a:rPr lang="ru-RU" sz="1800" dirty="0" smtClean="0">
                <a:solidFill>
                  <a:srgbClr val="1F497D"/>
                </a:solidFill>
              </a:rPr>
              <a:t>год и </a:t>
            </a:r>
            <a:r>
              <a:rPr lang="ru-RU" sz="1800" dirty="0">
                <a:solidFill>
                  <a:srgbClr val="1F497D"/>
                </a:solidFill>
              </a:rPr>
              <a:t>предыдущие периоды</a:t>
            </a:r>
            <a:endParaRPr lang="ru-RU" sz="1800" dirty="0">
              <a:solidFill>
                <a:prstClr val="black"/>
              </a:solidFill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75606"/>
            <a:ext cx="876693" cy="87669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329585"/>
            <a:ext cx="876693" cy="876693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83563"/>
            <a:ext cx="876693" cy="876693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6300192" y="2473999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800" dirty="0" smtClean="0">
                <a:solidFill>
                  <a:srgbClr val="1F497D"/>
                </a:solidFill>
              </a:rPr>
              <a:t>фонды</a:t>
            </a:r>
            <a:endParaRPr lang="ru-RU" sz="1800" dirty="0">
              <a:solidFill>
                <a:prstClr val="black"/>
              </a:solidFill>
            </a:endParaRPr>
          </a:p>
        </p:txBody>
      </p:sp>
      <p:sp>
        <p:nvSpPr>
          <p:cNvPr id="31" name="Штриховая стрелка вправо 30"/>
          <p:cNvSpPr/>
          <p:nvPr/>
        </p:nvSpPr>
        <p:spPr>
          <a:xfrm>
            <a:off x="5215365" y="3547819"/>
            <a:ext cx="940811" cy="484331"/>
          </a:xfrm>
          <a:prstGeom prst="stripedRightArrow">
            <a:avLst>
              <a:gd name="adj1" fmla="val 56743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5A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300192" y="4143641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800" dirty="0">
                <a:solidFill>
                  <a:srgbClr val="1F497D"/>
                </a:solidFill>
              </a:rPr>
              <a:t>н</a:t>
            </a:r>
            <a:r>
              <a:rPr lang="ru-RU" sz="1800" dirty="0" smtClean="0">
                <a:solidFill>
                  <a:srgbClr val="1F497D"/>
                </a:solidFill>
              </a:rPr>
              <a:t>алоговые органы</a:t>
            </a:r>
            <a:endParaRPr lang="ru-RU" sz="1800" dirty="0">
              <a:solidFill>
                <a:prstClr val="black"/>
              </a:solidFill>
            </a:endParaRPr>
          </a:p>
        </p:txBody>
      </p:sp>
      <p:pic>
        <p:nvPicPr>
          <p:cNvPr id="33" name="Рисунок 68" descr="be047d8e79379e689b3cb98545b7add9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545" y="3244735"/>
            <a:ext cx="825533" cy="870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427041"/>
            <a:ext cx="1049489" cy="101144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473713"/>
            <a:ext cx="1224136" cy="918102"/>
          </a:xfrm>
          <a:prstGeom prst="rect">
            <a:avLst/>
          </a:prstGeom>
        </p:spPr>
      </p:pic>
      <p:sp>
        <p:nvSpPr>
          <p:cNvPr id="34" name="Штриховая стрелка вправо 33"/>
          <p:cNvSpPr/>
          <p:nvPr/>
        </p:nvSpPr>
        <p:spPr>
          <a:xfrm>
            <a:off x="5220072" y="1995686"/>
            <a:ext cx="940811" cy="484331"/>
          </a:xfrm>
          <a:prstGeom prst="stripedRightArrow">
            <a:avLst>
              <a:gd name="adj1" fmla="val 56743"/>
              <a:gd name="adj2" fmla="val 5000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5A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4860032" y="1390786"/>
            <a:ext cx="148017" cy="1700311"/>
          </a:xfrm>
          <a:prstGeom prst="rightBrace">
            <a:avLst>
              <a:gd name="adj1" fmla="val 52460"/>
              <a:gd name="adj2" fmla="val 50000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0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991125"/>
              </p:ext>
            </p:extLst>
          </p:nvPr>
        </p:nvGraphicFramePr>
        <p:xfrm>
          <a:off x="755576" y="1059582"/>
          <a:ext cx="7056787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312371"/>
              </a:tblGrid>
              <a:tr h="299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Категория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Срок </a:t>
                      </a:r>
                      <a:r>
                        <a:rPr lang="ru-RU" sz="1400" dirty="0" smtClean="0"/>
                        <a:t>представления расчета</a:t>
                      </a:r>
                      <a:r>
                        <a:rPr lang="ru-RU" sz="1400" baseline="0" dirty="0" smtClean="0"/>
                        <a:t> по СВ</a:t>
                      </a:r>
                      <a:endParaRPr lang="ru-RU" sz="1400" dirty="0"/>
                    </a:p>
                  </a:txBody>
                  <a:tcPr anchor="ctr"/>
                </a:tc>
              </a:tr>
              <a:tr h="7689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</a:rPr>
                        <a:t>Лица, производящие выплаты и иные вознаграждения физическим лицам </a:t>
                      </a:r>
                      <a:endParaRPr lang="ru-RU" sz="14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2"/>
                          </a:solidFill>
                        </a:rPr>
                        <a:t>(п. 7 ст. 431 НК)</a:t>
                      </a:r>
                      <a:endParaRPr lang="ru-RU" sz="1400" b="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ежеквартально,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не позднее 30-го числа </a:t>
                      </a: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месяца, следующего </a:t>
                      </a:r>
                      <a:r>
                        <a:rPr lang="ru-RU" sz="1400" dirty="0" smtClean="0">
                          <a:solidFill>
                            <a:srgbClr val="005AA9"/>
                          </a:solidFill>
                        </a:rPr>
                        <a:t>за расчетным (отчетным) периодом:</a:t>
                      </a:r>
                    </a:p>
                    <a:p>
                      <a:pPr marL="180000"/>
                      <a:r>
                        <a:rPr lang="ru-RU" sz="1400" dirty="0" smtClean="0">
                          <a:solidFill>
                            <a:srgbClr val="005AA9"/>
                          </a:solidFill>
                        </a:rPr>
                        <a:t>за 1 квартал – не позднее 30 апреля, </a:t>
                      </a:r>
                    </a:p>
                    <a:p>
                      <a:pPr marL="180000"/>
                      <a:r>
                        <a:rPr lang="ru-RU" sz="1400" dirty="0" smtClean="0">
                          <a:solidFill>
                            <a:srgbClr val="005AA9"/>
                          </a:solidFill>
                        </a:rPr>
                        <a:t>за 6 месяцев – не позднее 30 июля</a:t>
                      </a:r>
                    </a:p>
                    <a:p>
                      <a:pPr marL="180000"/>
                      <a:r>
                        <a:rPr lang="ru-RU" sz="1400" dirty="0" smtClean="0">
                          <a:solidFill>
                            <a:srgbClr val="005AA9"/>
                          </a:solidFill>
                        </a:rPr>
                        <a:t>за 9 месяцев – не позднее 30 октября,</a:t>
                      </a:r>
                    </a:p>
                    <a:p>
                      <a:pPr marL="180000"/>
                      <a:r>
                        <a:rPr lang="ru-RU" sz="1400" dirty="0" smtClean="0">
                          <a:solidFill>
                            <a:srgbClr val="005AA9"/>
                          </a:solidFill>
                        </a:rPr>
                        <a:t>за год – не позднее 30 января</a:t>
                      </a:r>
                      <a:r>
                        <a:rPr lang="ru-RU" sz="1400" b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ru-RU" sz="14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30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</a:rPr>
                        <a:t>Главы крестьянских (фермерских) хозяйств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2"/>
                          </a:solidFill>
                        </a:rPr>
                        <a:t>(п. 3 ст. 432 НК)</a:t>
                      </a:r>
                      <a:r>
                        <a:rPr lang="ru-RU" sz="1400" b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ru-RU" sz="14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ежегодно,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не позднее 30 января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5AA9"/>
                          </a:solidFill>
                        </a:rPr>
                        <a:t>года, следующего за истекшим расчетным периодом 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30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</a:rPr>
                        <a:t>Лица, </a:t>
                      </a:r>
                      <a:r>
                        <a:rPr lang="ru-RU" sz="1400" b="1" dirty="0" smtClean="0">
                          <a:solidFill>
                            <a:schemeClr val="tx2"/>
                          </a:solidFill>
                        </a:rPr>
                        <a:t>не </a:t>
                      </a:r>
                      <a:r>
                        <a:rPr lang="ru-RU" sz="1400" b="1" dirty="0" smtClean="0">
                          <a:solidFill>
                            <a:schemeClr val="tx2"/>
                          </a:solidFill>
                        </a:rPr>
                        <a:t>производящие выплаты и иные вознаграждения физическим </a:t>
                      </a:r>
                      <a:r>
                        <a:rPr lang="ru-RU" sz="1400" b="1" dirty="0" smtClean="0">
                          <a:solidFill>
                            <a:schemeClr val="tx2"/>
                          </a:solidFill>
                        </a:rPr>
                        <a:t>лицам</a:t>
                      </a:r>
                      <a:endParaRPr lang="ru-RU" sz="14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расчет не представляется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Заголовок 2"/>
          <p:cNvSpPr txBox="1">
            <a:spLocks/>
          </p:cNvSpPr>
          <p:nvPr/>
        </p:nvSpPr>
        <p:spPr>
          <a:xfrm>
            <a:off x="251520" y="267494"/>
            <a:ext cx="8640960" cy="545416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>
            <a:lvl1pPr marL="0" marR="0" indent="0" algn="l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2813" fontAlgn="base">
              <a:spcBef>
                <a:spcPts val="0"/>
              </a:spcBef>
              <a:spcAft>
                <a:spcPct val="0"/>
              </a:spcAft>
            </a:pPr>
            <a:r>
              <a:rPr lang="ru-RU" sz="1800" dirty="0" smtClean="0">
                <a:solidFill>
                  <a:schemeClr val="tx2"/>
                </a:solidFill>
              </a:rPr>
              <a:t>Сроки представления р</a:t>
            </a:r>
            <a:r>
              <a:rPr lang="ru-RU" sz="1800" dirty="0" smtClean="0">
                <a:solidFill>
                  <a:schemeClr val="tx2"/>
                </a:solidFill>
              </a:rPr>
              <a:t>асчета </a:t>
            </a:r>
            <a:r>
              <a:rPr lang="ru-RU" sz="1800" dirty="0" smtClean="0">
                <a:solidFill>
                  <a:schemeClr val="tx2"/>
                </a:solidFill>
              </a:rPr>
              <a:t>по </a:t>
            </a:r>
            <a:r>
              <a:rPr lang="ru-RU" sz="1800" dirty="0" smtClean="0">
                <a:solidFill>
                  <a:schemeClr val="tx2"/>
                </a:solidFill>
              </a:rPr>
              <a:t>страховым взносам</a:t>
            </a:r>
          </a:p>
          <a:p>
            <a:pPr defTabSz="912813" fontAlgn="base">
              <a:spcBef>
                <a:spcPts val="0"/>
              </a:spcBef>
              <a:spcAft>
                <a:spcPct val="0"/>
              </a:spcAft>
            </a:pPr>
            <a:r>
              <a:rPr lang="en-US" sz="1800" b="0" dirty="0" smtClean="0">
                <a:solidFill>
                  <a:schemeClr val="tx2"/>
                </a:solidFill>
              </a:rPr>
              <a:t>(</a:t>
            </a:r>
            <a:r>
              <a:rPr lang="ru-RU" sz="1800" b="0" dirty="0" smtClean="0">
                <a:solidFill>
                  <a:schemeClr val="tx2"/>
                </a:solidFill>
              </a:rPr>
              <a:t>форма утверждена </a:t>
            </a:r>
            <a:r>
              <a:rPr lang="ru-RU" sz="1800" b="0" dirty="0" smtClean="0">
                <a:solidFill>
                  <a:schemeClr val="tx2"/>
                </a:solidFill>
              </a:rPr>
              <a:t>приказом </a:t>
            </a:r>
            <a:r>
              <a:rPr lang="ru-RU" sz="1800" b="0" dirty="0" smtClean="0">
                <a:solidFill>
                  <a:schemeClr val="tx2"/>
                </a:solidFill>
              </a:rPr>
              <a:t>ФНС России от 10.10.2016 №</a:t>
            </a:r>
            <a:r>
              <a:rPr lang="ru-RU" sz="1800" b="0" dirty="0" err="1" smtClean="0">
                <a:solidFill>
                  <a:schemeClr val="tx2"/>
                </a:solidFill>
              </a:rPr>
              <a:t>ММВ</a:t>
            </a:r>
            <a:r>
              <a:rPr lang="ru-RU" sz="1800" b="0" dirty="0" smtClean="0">
                <a:solidFill>
                  <a:schemeClr val="tx2"/>
                </a:solidFill>
              </a:rPr>
              <a:t>-7-11/551</a:t>
            </a:r>
            <a:r>
              <a:rPr lang="en-US" sz="1800" b="0" dirty="0" smtClean="0">
                <a:solidFill>
                  <a:schemeClr val="tx2"/>
                </a:solidFill>
              </a:rPr>
              <a:t>@)</a:t>
            </a:r>
            <a:endParaRPr lang="ru-RU" sz="1800" b="0" dirty="0" smtClean="0">
              <a:solidFill>
                <a:schemeClr val="tx2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67494"/>
            <a:ext cx="864096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4656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/>
          <p:cNvSpPr txBox="1">
            <a:spLocks/>
          </p:cNvSpPr>
          <p:nvPr/>
        </p:nvSpPr>
        <p:spPr>
          <a:xfrm>
            <a:off x="251520" y="267494"/>
            <a:ext cx="8640960" cy="545416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>
            <a:lvl1pPr marL="0" marR="0" indent="0" algn="l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2813" fontAlgn="base">
              <a:spcBef>
                <a:spcPts val="0"/>
              </a:spcBef>
              <a:spcAft>
                <a:spcPct val="0"/>
              </a:spcAft>
            </a:pPr>
            <a:r>
              <a:rPr lang="ru-RU" sz="1800" dirty="0" smtClean="0">
                <a:solidFill>
                  <a:schemeClr val="tx2"/>
                </a:solidFill>
              </a:rPr>
              <a:t>Сроки уплаты страховых взносов</a:t>
            </a:r>
          </a:p>
          <a:p>
            <a:pPr defTabSz="912813" fontAlgn="base">
              <a:spcBef>
                <a:spcPts val="0"/>
              </a:spcBef>
              <a:spcAft>
                <a:spcPct val="0"/>
              </a:spcAft>
            </a:pPr>
            <a:endParaRPr lang="ru-RU" sz="1800" dirty="0" smtClean="0">
              <a:solidFill>
                <a:schemeClr val="tx2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235184"/>
              </p:ext>
            </p:extLst>
          </p:nvPr>
        </p:nvGraphicFramePr>
        <p:xfrm>
          <a:off x="755576" y="1059582"/>
          <a:ext cx="7056787" cy="3695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312371"/>
              </a:tblGrid>
              <a:tr h="299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Категория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Срок уплаты</a:t>
                      </a:r>
                      <a:endParaRPr lang="ru-RU" sz="1400" dirty="0"/>
                    </a:p>
                  </a:txBody>
                  <a:tcPr anchor="ctr"/>
                </a:tc>
              </a:tr>
              <a:tr h="7689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</a:rPr>
                        <a:t>Лица, производящие выплаты и иные вознаграждения физическим лицам </a:t>
                      </a:r>
                      <a:endParaRPr lang="ru-RU" sz="14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l" defTabSz="8162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2"/>
                          </a:solidFill>
                        </a:rPr>
                        <a:t>(п. 3 ст. 431 НК)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ежемесячно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</a:rPr>
                        <a:t>не позднее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15 числа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</a:rPr>
                        <a:t>следующего календарного месяца </a:t>
                      </a:r>
                    </a:p>
                  </a:txBody>
                  <a:tcPr anchor="ctr"/>
                </a:tc>
              </a:tr>
              <a:tr h="330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</a:rPr>
                        <a:t>Лица, </a:t>
                      </a:r>
                      <a:r>
                        <a:rPr lang="ru-RU" sz="1400" b="1" dirty="0" smtClean="0">
                          <a:solidFill>
                            <a:schemeClr val="tx2"/>
                          </a:solidFill>
                        </a:rPr>
                        <a:t>не производящие </a:t>
                      </a:r>
                      <a:r>
                        <a:rPr lang="ru-RU" sz="1400" b="1" dirty="0" smtClean="0">
                          <a:solidFill>
                            <a:schemeClr val="tx2"/>
                          </a:solidFill>
                        </a:rPr>
                        <a:t>выплаты и иные вознаграждения физическим </a:t>
                      </a:r>
                      <a:r>
                        <a:rPr lang="ru-RU" sz="1400" b="1" dirty="0" smtClean="0">
                          <a:solidFill>
                            <a:schemeClr val="tx2"/>
                          </a:solidFill>
                        </a:rPr>
                        <a:t>лицам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2"/>
                          </a:solidFill>
                        </a:rPr>
                        <a:t>(п. 2 ст. 432 НК):</a:t>
                      </a:r>
                      <a:endParaRPr lang="ru-RU" sz="14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388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</a:rPr>
                        <a:t>- если доход не превышает 300 000 рублей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</a:rPr>
                        <a:t>не позднее  </a:t>
                      </a:r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31 декабря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</a:rPr>
                        <a:t>текущего  календарного года</a:t>
                      </a:r>
                      <a:endParaRPr lang="ru-RU" sz="1400" b="1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</a:tr>
              <a:tr h="573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</a:rPr>
                        <a:t>- если доход превышает 300 000 рублей</a:t>
                      </a:r>
                      <a:endParaRPr lang="ru-RU" sz="14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tx2"/>
                          </a:solidFill>
                        </a:rPr>
                        <a:t>не позднее 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</a:rPr>
                        <a:t>31 декабря </a:t>
                      </a:r>
                      <a:endParaRPr lang="en-US" sz="1400" b="1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tx2"/>
                          </a:solidFill>
                        </a:rPr>
                        <a:t>текущего календарного года </a:t>
                      </a:r>
                      <a:endParaRPr lang="en-US" sz="1400" b="1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tx2"/>
                          </a:solidFill>
                        </a:rPr>
                        <a:t>(с дохода до 300 000 рублей ) 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tx2"/>
                          </a:solidFill>
                        </a:rPr>
                        <a:t>не позднее </a:t>
                      </a:r>
                      <a:r>
                        <a:rPr lang="ru-RU" sz="1400" b="1" baseline="0" dirty="0" smtClean="0">
                          <a:solidFill>
                            <a:srgbClr val="C00000"/>
                          </a:solidFill>
                        </a:rPr>
                        <a:t>1 апреля </a:t>
                      </a:r>
                      <a:endParaRPr lang="en-US" sz="1400" b="1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solidFill>
                            <a:schemeClr val="tx2"/>
                          </a:solidFill>
                        </a:rPr>
                        <a:t>следующего года</a:t>
                      </a:r>
                      <a:endParaRPr lang="en-US" sz="1400" b="1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solidFill>
                            <a:schemeClr val="tx2"/>
                          </a:solidFill>
                        </a:rPr>
                        <a:t>(</a:t>
                      </a:r>
                      <a:r>
                        <a:rPr lang="ru-RU" sz="1400" b="1" baseline="0" dirty="0" smtClean="0">
                          <a:solidFill>
                            <a:schemeClr val="tx2"/>
                          </a:solidFill>
                        </a:rPr>
                        <a:t>с дохода свыше 300 000 рублей)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267494"/>
            <a:ext cx="864096" cy="8640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7199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2"/>
          <p:cNvSpPr txBox="1">
            <a:spLocks/>
          </p:cNvSpPr>
          <p:nvPr/>
        </p:nvSpPr>
        <p:spPr>
          <a:xfrm>
            <a:off x="251520" y="267494"/>
            <a:ext cx="8640960" cy="545416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>
            <a:lvl1pPr marL="0" marR="0" indent="0" algn="l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2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2813" fontAlgn="base">
              <a:spcBef>
                <a:spcPts val="0"/>
              </a:spcBef>
              <a:spcAft>
                <a:spcPct val="0"/>
              </a:spcAft>
            </a:pPr>
            <a:r>
              <a:rPr lang="ru-RU" sz="1800" dirty="0" smtClean="0">
                <a:solidFill>
                  <a:schemeClr val="tx2"/>
                </a:solidFill>
              </a:rPr>
              <a:t>Основания для признания расчета </a:t>
            </a:r>
            <a:r>
              <a:rPr lang="ru-RU" sz="1800" dirty="0" smtClean="0">
                <a:solidFill>
                  <a:schemeClr val="tx2"/>
                </a:solidFill>
              </a:rPr>
              <a:t>по страховым </a:t>
            </a:r>
            <a:r>
              <a:rPr lang="ru-RU" sz="1800" dirty="0" smtClean="0">
                <a:solidFill>
                  <a:schemeClr val="tx2"/>
                </a:solidFill>
              </a:rPr>
              <a:t>взносам</a:t>
            </a:r>
          </a:p>
          <a:p>
            <a:pPr defTabSz="912813" fontAlgn="base">
              <a:spcBef>
                <a:spcPts val="0"/>
              </a:spcBef>
              <a:spcAft>
                <a:spcPct val="0"/>
              </a:spcAft>
            </a:pPr>
            <a:r>
              <a:rPr lang="ru-RU" sz="1800" dirty="0" smtClean="0">
                <a:solidFill>
                  <a:schemeClr val="tx2"/>
                </a:solidFill>
              </a:rPr>
              <a:t>непредставленным </a:t>
            </a:r>
            <a:r>
              <a:rPr lang="ru-RU" sz="1800" b="0" dirty="0" smtClean="0">
                <a:solidFill>
                  <a:schemeClr val="tx2"/>
                </a:solidFill>
              </a:rPr>
              <a:t>(п. 7 ст. 431 НК)</a:t>
            </a:r>
            <a:endParaRPr lang="ru-RU" sz="1800" b="0" dirty="0" smtClean="0">
              <a:solidFill>
                <a:schemeClr val="tx2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180524" y="1203971"/>
            <a:ext cx="2232247" cy="9627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Совокупная сумма</a:t>
            </a:r>
          </a:p>
          <a:p>
            <a:pPr algn="ctr"/>
            <a:r>
              <a:rPr lang="ru-RU" sz="1400" b="1" dirty="0" smtClean="0"/>
              <a:t>страховых взносов на </a:t>
            </a:r>
            <a:r>
              <a:rPr lang="ru-RU" sz="1400" b="1" dirty="0" err="1" smtClean="0"/>
              <a:t>ОПС</a:t>
            </a:r>
            <a:endParaRPr lang="ru-RU" sz="1400" b="1" dirty="0" smtClean="0"/>
          </a:p>
          <a:p>
            <a:pPr algn="ctr"/>
            <a:r>
              <a:rPr lang="ru-RU" sz="1400" b="1" dirty="0" smtClean="0"/>
              <a:t>в Разделе </a:t>
            </a:r>
            <a:r>
              <a:rPr lang="ru-RU" sz="1400" b="1" dirty="0" smtClean="0"/>
              <a:t>1 Расчета</a:t>
            </a:r>
            <a:endParaRPr lang="ru-RU" sz="1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154278" y="1203598"/>
            <a:ext cx="3867006" cy="9627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Сумма </a:t>
            </a:r>
            <a:r>
              <a:rPr lang="ru-RU" sz="1400" b="1" dirty="0"/>
              <a:t>исчисленных страховых взносов на </a:t>
            </a:r>
            <a:r>
              <a:rPr lang="ru-RU" sz="1400" b="1" dirty="0" err="1" smtClean="0"/>
              <a:t>ОПС</a:t>
            </a:r>
            <a:endParaRPr lang="ru-RU" sz="1400" b="1" dirty="0" smtClean="0"/>
          </a:p>
          <a:p>
            <a:pPr algn="ctr"/>
            <a:r>
              <a:rPr lang="ru-RU" sz="1400" b="1" dirty="0" smtClean="0"/>
              <a:t>по </a:t>
            </a:r>
            <a:r>
              <a:rPr lang="ru-RU" sz="1400" b="1" dirty="0"/>
              <a:t>каждому застрахованному лицу</a:t>
            </a:r>
          </a:p>
          <a:p>
            <a:pPr algn="ctr"/>
            <a:r>
              <a:rPr lang="ru-RU" sz="1400" b="1" dirty="0" smtClean="0"/>
              <a:t>в Разделе 3</a:t>
            </a:r>
            <a:r>
              <a:rPr lang="ru-RU" sz="1400" b="1" dirty="0"/>
              <a:t> </a:t>
            </a:r>
            <a:r>
              <a:rPr lang="ru-RU" sz="1400" b="1" dirty="0" smtClean="0"/>
              <a:t>Расчета</a:t>
            </a:r>
            <a:endParaRPr lang="ru-RU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505016" y="1361131"/>
            <a:ext cx="587016" cy="64844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≠</a:t>
            </a:r>
            <a:endParaRPr kumimoji="0" lang="ru-RU" sz="56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7544" y="1361131"/>
            <a:ext cx="587016" cy="64844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800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1.</a:t>
            </a:r>
            <a:endParaRPr kumimoji="0" lang="ru-RU" sz="4800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180524" y="2545569"/>
            <a:ext cx="6840760" cy="9622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Недостоверные персональные </a:t>
            </a:r>
            <a:r>
              <a:rPr lang="ru-RU" sz="1400" b="1" dirty="0"/>
              <a:t>данные, </a:t>
            </a:r>
            <a:endParaRPr lang="ru-RU" sz="1400" b="1" dirty="0" smtClean="0"/>
          </a:p>
          <a:p>
            <a:pPr algn="ctr"/>
            <a:r>
              <a:rPr lang="ru-RU" sz="1400" b="1" dirty="0" smtClean="0"/>
              <a:t>идентифицирующие </a:t>
            </a:r>
            <a:r>
              <a:rPr lang="ru-RU" sz="1400" b="1" dirty="0"/>
              <a:t>застрахованных физических </a:t>
            </a:r>
            <a:r>
              <a:rPr lang="ru-RU" sz="1400" b="1" dirty="0" smtClean="0"/>
              <a:t>лиц</a:t>
            </a:r>
          </a:p>
          <a:p>
            <a:pPr algn="ctr"/>
            <a:r>
              <a:rPr lang="ru-RU" sz="1400" b="1" dirty="0" smtClean="0"/>
              <a:t>(ФИО, ИНН, </a:t>
            </a:r>
            <a:r>
              <a:rPr lang="ru-RU" sz="1400" b="1" dirty="0" err="1" smtClean="0"/>
              <a:t>СНИЛС</a:t>
            </a:r>
            <a:r>
              <a:rPr lang="ru-RU" sz="1400" b="1" dirty="0" smtClean="0"/>
              <a:t>),</a:t>
            </a:r>
            <a:endParaRPr lang="ru-RU" sz="1400" b="1" dirty="0"/>
          </a:p>
          <a:p>
            <a:pPr algn="ctr"/>
            <a:r>
              <a:rPr lang="ru-RU" sz="1400" b="1" dirty="0"/>
              <a:t>в Разделе 3 Расчета</a:t>
            </a:r>
            <a:endParaRPr lang="ru-RU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67544" y="2702489"/>
            <a:ext cx="587016" cy="64844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4800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2</a:t>
            </a:r>
            <a:r>
              <a:rPr lang="ru-RU" sz="4800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.</a:t>
            </a:r>
            <a:endParaRPr kumimoji="0" lang="ru-RU" sz="4800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0953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айды (Михалев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Слайды (Михалев)</Template>
  <TotalTime>8609</TotalTime>
  <Words>354</Words>
  <Application>Microsoft Office PowerPoint</Application>
  <PresentationFormat>Экран (16:9)</PresentationFormat>
  <Paragraphs>73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Слайды (Михалев)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«Администрирование налога на имущество физических лиц, земельного и транспортного налогов»</dc:title>
  <dc:creator>Сергей Николаевич Михалев</dc:creator>
  <cp:lastModifiedBy>Сергей Николаевич Михалев</cp:lastModifiedBy>
  <cp:revision>932</cp:revision>
  <cp:lastPrinted>2016-10-18T09:55:18Z</cp:lastPrinted>
  <dcterms:created xsi:type="dcterms:W3CDTF">2014-05-05T12:17:08Z</dcterms:created>
  <dcterms:modified xsi:type="dcterms:W3CDTF">2017-01-12T13:59:03Z</dcterms:modified>
</cp:coreProperties>
</file>